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68" r:id="rId7"/>
    <p:sldId id="264" r:id="rId8"/>
    <p:sldId id="266" r:id="rId9"/>
    <p:sldId id="267" r:id="rId10"/>
    <p:sldId id="265" r:id="rId11"/>
    <p:sldId id="270" r:id="rId12"/>
    <p:sldId id="269" r:id="rId13"/>
    <p:sldId id="271" r:id="rId14"/>
    <p:sldId id="260" r:id="rId15"/>
    <p:sldId id="272" r:id="rId16"/>
    <p:sldId id="290" r:id="rId17"/>
    <p:sldId id="291" r:id="rId18"/>
    <p:sldId id="292" r:id="rId19"/>
    <p:sldId id="273" r:id="rId20"/>
    <p:sldId id="293" r:id="rId21"/>
    <p:sldId id="279" r:id="rId22"/>
    <p:sldId id="295" r:id="rId23"/>
    <p:sldId id="294" r:id="rId24"/>
    <p:sldId id="280" r:id="rId25"/>
    <p:sldId id="274" r:id="rId26"/>
    <p:sldId id="275" r:id="rId27"/>
    <p:sldId id="276" r:id="rId28"/>
    <p:sldId id="277" r:id="rId29"/>
    <p:sldId id="283" r:id="rId30"/>
    <p:sldId id="261" r:id="rId31"/>
    <p:sldId id="262"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32"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F04E6E-1ABB-4AB2-9BAC-A5D4E42511B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89107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45996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202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3808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04E6E-1ABB-4AB2-9BAC-A5D4E42511B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12266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04E6E-1ABB-4AB2-9BAC-A5D4E42511B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99577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04E6E-1ABB-4AB2-9BAC-A5D4E42511B3}"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42655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F04E6E-1ABB-4AB2-9BAC-A5D4E42511B3}"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7551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04E6E-1ABB-4AB2-9BAC-A5D4E42511B3}"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3976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44427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9436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1D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4E6E-1ABB-4AB2-9BAC-A5D4E42511B3}"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4250-1ED1-483F-97BC-53CF81ED76C0}" type="slidenum">
              <a:rPr lang="en-US" smtClean="0"/>
              <a:t>‹#›</a:t>
            </a:fld>
            <a:endParaRPr lang="en-US"/>
          </a:p>
        </p:txBody>
      </p:sp>
    </p:spTree>
    <p:extLst>
      <p:ext uri="{BB962C8B-B14F-4D97-AF65-F5344CB8AC3E}">
        <p14:creationId xmlns:p14="http://schemas.microsoft.com/office/powerpoint/2010/main" val="12370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0.png"/><Relationship Id="rId4" Type="http://schemas.openxmlformats.org/officeDocument/2006/relationships/image" Target="../media/image160.png"/></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0.png"/><Relationship Id="rId4" Type="http://schemas.openxmlformats.org/officeDocument/2006/relationships/image" Target="../media/image160.png"/></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81.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1037" y="2259012"/>
            <a:ext cx="8086725" cy="3762375"/>
          </a:xfrm>
          <a:prstGeom prst="rect">
            <a:avLst/>
          </a:prstGeom>
        </p:spPr>
      </p:pic>
      <p:sp>
        <p:nvSpPr>
          <p:cNvPr id="5" name="TextBox 4"/>
          <p:cNvSpPr txBox="1"/>
          <p:nvPr/>
        </p:nvSpPr>
        <p:spPr>
          <a:xfrm>
            <a:off x="2032000" y="464457"/>
            <a:ext cx="7532914" cy="830997"/>
          </a:xfrm>
          <a:prstGeom prst="rect">
            <a:avLst/>
          </a:prstGeom>
          <a:noFill/>
        </p:spPr>
        <p:txBody>
          <a:bodyPr wrap="square" rtlCol="0">
            <a:spAutoFit/>
          </a:bodyPr>
          <a:lstStyle/>
          <a:p>
            <a:r>
              <a:rPr lang="en-US" sz="2400" dirty="0">
                <a:solidFill>
                  <a:schemeClr val="bg1"/>
                </a:solidFill>
              </a:rPr>
              <a:t>Enzymes: How do changes in temperature and pH affect enzyme activity?</a:t>
            </a:r>
          </a:p>
        </p:txBody>
      </p:sp>
    </p:spTree>
    <p:extLst>
      <p:ext uri="{BB962C8B-B14F-4D97-AF65-F5344CB8AC3E}">
        <p14:creationId xmlns:p14="http://schemas.microsoft.com/office/powerpoint/2010/main" val="108463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ydrogen peroxide decomposition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53" y="1189553"/>
            <a:ext cx="9189314" cy="4912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7078" y="317241"/>
            <a:ext cx="5840963" cy="461665"/>
          </a:xfrm>
          <a:prstGeom prst="rect">
            <a:avLst/>
          </a:prstGeom>
          <a:noFill/>
        </p:spPr>
        <p:txBody>
          <a:bodyPr wrap="square" rtlCol="0">
            <a:spAutoFit/>
          </a:bodyPr>
          <a:lstStyle/>
          <a:p>
            <a:r>
              <a:rPr lang="en-US" sz="2400" dirty="0">
                <a:solidFill>
                  <a:schemeClr val="bg1"/>
                </a:solidFill>
              </a:rPr>
              <a:t>Explain what’s illustrated</a:t>
            </a:r>
          </a:p>
        </p:txBody>
      </p:sp>
      <p:sp>
        <p:nvSpPr>
          <p:cNvPr id="4" name="TextBox 3"/>
          <p:cNvSpPr txBox="1"/>
          <p:nvPr/>
        </p:nvSpPr>
        <p:spPr>
          <a:xfrm>
            <a:off x="1235853" y="2224393"/>
            <a:ext cx="1423391" cy="1323439"/>
          </a:xfrm>
          <a:prstGeom prst="rect">
            <a:avLst/>
          </a:prstGeom>
          <a:solidFill>
            <a:schemeClr val="bg1"/>
          </a:solidFill>
        </p:spPr>
        <p:txBody>
          <a:bodyPr wrap="square" rtlCol="0">
            <a:spAutoFit/>
          </a:bodyPr>
          <a:lstStyle/>
          <a:p>
            <a:r>
              <a:rPr lang="en-US" sz="2000" dirty="0"/>
              <a:t>Potential Energy + Kinetic energy</a:t>
            </a:r>
          </a:p>
        </p:txBody>
      </p:sp>
    </p:spTree>
    <p:extLst>
      <p:ext uri="{BB962C8B-B14F-4D97-AF65-F5344CB8AC3E}">
        <p14:creationId xmlns:p14="http://schemas.microsoft.com/office/powerpoint/2010/main" val="228176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ydrogen peroxide decomposition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53" y="1189553"/>
            <a:ext cx="9189314" cy="4912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5193" y="279918"/>
            <a:ext cx="11706807" cy="461665"/>
          </a:xfrm>
          <a:prstGeom prst="rect">
            <a:avLst/>
          </a:prstGeom>
          <a:noFill/>
        </p:spPr>
        <p:txBody>
          <a:bodyPr wrap="square" rtlCol="0">
            <a:spAutoFit/>
          </a:bodyPr>
          <a:lstStyle/>
          <a:p>
            <a:r>
              <a:rPr lang="en-US" sz="2400" dirty="0">
                <a:solidFill>
                  <a:schemeClr val="bg1"/>
                </a:solidFill>
              </a:rPr>
              <a:t>What evidence would support the claims made in the circled portions of the illustration?</a:t>
            </a:r>
          </a:p>
        </p:txBody>
      </p:sp>
      <p:sp>
        <p:nvSpPr>
          <p:cNvPr id="5" name="Oval 4"/>
          <p:cNvSpPr/>
          <p:nvPr/>
        </p:nvSpPr>
        <p:spPr>
          <a:xfrm>
            <a:off x="8400663" y="2451567"/>
            <a:ext cx="1079240" cy="20457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35853" y="2224393"/>
            <a:ext cx="1423391" cy="1323439"/>
          </a:xfrm>
          <a:prstGeom prst="rect">
            <a:avLst/>
          </a:prstGeom>
          <a:solidFill>
            <a:schemeClr val="bg1"/>
          </a:solidFill>
        </p:spPr>
        <p:txBody>
          <a:bodyPr wrap="square" rtlCol="0">
            <a:spAutoFit/>
          </a:bodyPr>
          <a:lstStyle/>
          <a:p>
            <a:r>
              <a:rPr lang="en-US" sz="2000" dirty="0"/>
              <a:t>Potential Energy + Kinetic energy</a:t>
            </a:r>
          </a:p>
        </p:txBody>
      </p:sp>
      <p:sp>
        <p:nvSpPr>
          <p:cNvPr id="6" name="Oval 5"/>
          <p:cNvSpPr/>
          <p:nvPr/>
        </p:nvSpPr>
        <p:spPr>
          <a:xfrm>
            <a:off x="9280850" y="4796036"/>
            <a:ext cx="1218961" cy="6741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13992" y="1567543"/>
            <a:ext cx="2463281" cy="1063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11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033" y="409963"/>
            <a:ext cx="5954680" cy="5856255"/>
          </a:xfrm>
          <a:prstGeom prst="rect">
            <a:avLst/>
          </a:prstGeom>
        </p:spPr>
      </p:pic>
      <p:pic>
        <p:nvPicPr>
          <p:cNvPr id="3" name="Picture 2"/>
          <p:cNvPicPr>
            <a:picLocks noChangeAspect="1"/>
          </p:cNvPicPr>
          <p:nvPr/>
        </p:nvPicPr>
        <p:blipFill>
          <a:blip r:embed="rId3"/>
          <a:stretch>
            <a:fillRect/>
          </a:stretch>
        </p:blipFill>
        <p:spPr>
          <a:xfrm>
            <a:off x="6563309" y="2866780"/>
            <a:ext cx="5410200" cy="1905000"/>
          </a:xfrm>
          <a:prstGeom prst="rect">
            <a:avLst/>
          </a:prstGeom>
        </p:spPr>
      </p:pic>
      <p:sp>
        <p:nvSpPr>
          <p:cNvPr id="4" name="TextBox 3"/>
          <p:cNvSpPr txBox="1"/>
          <p:nvPr/>
        </p:nvSpPr>
        <p:spPr>
          <a:xfrm>
            <a:off x="7414727" y="1119090"/>
            <a:ext cx="4777273" cy="461665"/>
          </a:xfrm>
          <a:prstGeom prst="rect">
            <a:avLst/>
          </a:prstGeom>
          <a:noFill/>
        </p:spPr>
        <p:txBody>
          <a:bodyPr wrap="square" rtlCol="0">
            <a:spAutoFit/>
          </a:bodyPr>
          <a:lstStyle/>
          <a:p>
            <a:r>
              <a:rPr lang="en-US" sz="2400" dirty="0">
                <a:solidFill>
                  <a:schemeClr val="bg1"/>
                </a:solidFill>
              </a:rPr>
              <a:t>Write down 5 observations</a:t>
            </a:r>
          </a:p>
        </p:txBody>
      </p:sp>
      <p:sp>
        <p:nvSpPr>
          <p:cNvPr id="5" name="TextBox 4"/>
          <p:cNvSpPr txBox="1"/>
          <p:nvPr/>
        </p:nvSpPr>
        <p:spPr>
          <a:xfrm rot="16200000">
            <a:off x="-1502228" y="3657599"/>
            <a:ext cx="4437484" cy="461665"/>
          </a:xfrm>
          <a:prstGeom prst="rect">
            <a:avLst/>
          </a:prstGeom>
          <a:solidFill>
            <a:schemeClr val="bg1"/>
          </a:solidFill>
        </p:spPr>
        <p:txBody>
          <a:bodyPr wrap="square" rtlCol="0">
            <a:spAutoFit/>
          </a:bodyPr>
          <a:lstStyle/>
          <a:p>
            <a:r>
              <a:rPr lang="en-US" sz="2400" dirty="0"/>
              <a:t>Potential Energy + Kinetic energy</a:t>
            </a:r>
          </a:p>
        </p:txBody>
      </p:sp>
    </p:spTree>
    <p:extLst>
      <p:ext uri="{BB962C8B-B14F-4D97-AF65-F5344CB8AC3E}">
        <p14:creationId xmlns:p14="http://schemas.microsoft.com/office/powerpoint/2010/main" val="357823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63309" y="2866780"/>
            <a:ext cx="5410200" cy="1905000"/>
          </a:xfrm>
          <a:prstGeom prst="rect">
            <a:avLst/>
          </a:prstGeom>
        </p:spPr>
      </p:pic>
      <p:sp>
        <p:nvSpPr>
          <p:cNvPr id="4" name="TextBox 3"/>
          <p:cNvSpPr txBox="1"/>
          <p:nvPr/>
        </p:nvSpPr>
        <p:spPr>
          <a:xfrm>
            <a:off x="7414727" y="1119090"/>
            <a:ext cx="4777273" cy="461665"/>
          </a:xfrm>
          <a:prstGeom prst="rect">
            <a:avLst/>
          </a:prstGeom>
          <a:noFill/>
        </p:spPr>
        <p:txBody>
          <a:bodyPr wrap="square" rtlCol="0">
            <a:spAutoFit/>
          </a:bodyPr>
          <a:lstStyle/>
          <a:p>
            <a:r>
              <a:rPr lang="en-US" sz="2400" dirty="0">
                <a:solidFill>
                  <a:schemeClr val="bg1"/>
                </a:solidFill>
              </a:rPr>
              <a:t>Explain what’s illustrated</a:t>
            </a:r>
          </a:p>
        </p:txBody>
      </p:sp>
      <p:pic>
        <p:nvPicPr>
          <p:cNvPr id="6" name="Picture 5"/>
          <p:cNvPicPr>
            <a:picLocks noChangeAspect="1"/>
          </p:cNvPicPr>
          <p:nvPr/>
        </p:nvPicPr>
        <p:blipFill>
          <a:blip r:embed="rId3"/>
          <a:stretch>
            <a:fillRect/>
          </a:stretch>
        </p:blipFill>
        <p:spPr>
          <a:xfrm>
            <a:off x="286334" y="466725"/>
            <a:ext cx="5748863" cy="5570009"/>
          </a:xfrm>
          <a:prstGeom prst="rect">
            <a:avLst/>
          </a:prstGeom>
        </p:spPr>
      </p:pic>
    </p:spTree>
    <p:extLst>
      <p:ext uri="{BB962C8B-B14F-4D97-AF65-F5344CB8AC3E}">
        <p14:creationId xmlns:p14="http://schemas.microsoft.com/office/powerpoint/2010/main" val="166882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81677" y="2539093"/>
            <a:ext cx="3752081" cy="2107552"/>
          </a:xfrm>
          <a:prstGeom prst="rect">
            <a:avLst/>
          </a:prstGeom>
        </p:spPr>
      </p:pic>
      <p:pic>
        <p:nvPicPr>
          <p:cNvPr id="5" name="Picture 4"/>
          <p:cNvPicPr>
            <a:picLocks noChangeAspect="1"/>
          </p:cNvPicPr>
          <p:nvPr/>
        </p:nvPicPr>
        <p:blipFill>
          <a:blip r:embed="rId3"/>
          <a:stretch>
            <a:fillRect/>
          </a:stretch>
        </p:blipFill>
        <p:spPr>
          <a:xfrm>
            <a:off x="1356825" y="2037502"/>
            <a:ext cx="2935256" cy="3110733"/>
          </a:xfrm>
          <a:prstGeom prst="rect">
            <a:avLst/>
          </a:prstGeom>
        </p:spPr>
      </p:pic>
      <p:sp>
        <p:nvSpPr>
          <p:cNvPr id="6" name="TextBox 5"/>
          <p:cNvSpPr txBox="1"/>
          <p:nvPr/>
        </p:nvSpPr>
        <p:spPr>
          <a:xfrm>
            <a:off x="802433" y="653142"/>
            <a:ext cx="7315200" cy="461665"/>
          </a:xfrm>
          <a:prstGeom prst="rect">
            <a:avLst/>
          </a:prstGeom>
          <a:noFill/>
        </p:spPr>
        <p:txBody>
          <a:bodyPr wrap="square" rtlCol="0">
            <a:spAutoFit/>
          </a:bodyPr>
          <a:lstStyle/>
          <a:p>
            <a:r>
              <a:rPr lang="en-US" sz="2400" dirty="0">
                <a:solidFill>
                  <a:schemeClr val="bg1"/>
                </a:solidFill>
              </a:rPr>
              <a:t>Explain what’s illustrated </a:t>
            </a:r>
          </a:p>
        </p:txBody>
      </p:sp>
    </p:spTree>
    <p:extLst>
      <p:ext uri="{BB962C8B-B14F-4D97-AF65-F5344CB8AC3E}">
        <p14:creationId xmlns:p14="http://schemas.microsoft.com/office/powerpoint/2010/main" val="110592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2433" y="653142"/>
            <a:ext cx="7315200" cy="461665"/>
          </a:xfrm>
          <a:prstGeom prst="rect">
            <a:avLst/>
          </a:prstGeom>
          <a:noFill/>
        </p:spPr>
        <p:txBody>
          <a:bodyPr wrap="square" rtlCol="0">
            <a:spAutoFit/>
          </a:bodyPr>
          <a:lstStyle/>
          <a:p>
            <a:r>
              <a:rPr lang="en-US" sz="2400" dirty="0">
                <a:solidFill>
                  <a:schemeClr val="bg1"/>
                </a:solidFill>
              </a:rPr>
              <a:t>Explain what’s illustrated </a:t>
            </a:r>
          </a:p>
        </p:txBody>
      </p:sp>
      <p:pic>
        <p:nvPicPr>
          <p:cNvPr id="2" name="Picture 1"/>
          <p:cNvPicPr>
            <a:picLocks noChangeAspect="1"/>
          </p:cNvPicPr>
          <p:nvPr/>
        </p:nvPicPr>
        <p:blipFill>
          <a:blip r:embed="rId2"/>
          <a:stretch>
            <a:fillRect/>
          </a:stretch>
        </p:blipFill>
        <p:spPr>
          <a:xfrm>
            <a:off x="2185891" y="2776149"/>
            <a:ext cx="7289974" cy="2635606"/>
          </a:xfrm>
          <a:prstGeom prst="rect">
            <a:avLst/>
          </a:prstGeom>
        </p:spPr>
      </p:pic>
      <p:sp>
        <p:nvSpPr>
          <p:cNvPr id="3" name="TextBox 2"/>
          <p:cNvSpPr txBox="1"/>
          <p:nvPr/>
        </p:nvSpPr>
        <p:spPr>
          <a:xfrm>
            <a:off x="7875037" y="2317101"/>
            <a:ext cx="1455575" cy="461665"/>
          </a:xfrm>
          <a:prstGeom prst="rect">
            <a:avLst/>
          </a:prstGeom>
          <a:noFill/>
        </p:spPr>
        <p:txBody>
          <a:bodyPr wrap="square" rtlCol="0">
            <a:spAutoFit/>
          </a:bodyPr>
          <a:lstStyle/>
          <a:p>
            <a:r>
              <a:rPr lang="en-US" sz="2400" dirty="0">
                <a:solidFill>
                  <a:schemeClr val="bg1"/>
                </a:solidFill>
              </a:rPr>
              <a:t>37</a:t>
            </a:r>
            <a:r>
              <a:rPr lang="en-US" sz="2400" dirty="0">
                <a:solidFill>
                  <a:schemeClr val="bg1"/>
                </a:solidFill>
                <a:latin typeface="Calibri" panose="020F0502020204030204" pitchFamily="34" charset="0"/>
              </a:rPr>
              <a:t>°</a:t>
            </a:r>
            <a:r>
              <a:rPr lang="en-US" sz="2400" dirty="0">
                <a:solidFill>
                  <a:schemeClr val="bg1"/>
                </a:solidFill>
              </a:rPr>
              <a:t>C</a:t>
            </a:r>
          </a:p>
        </p:txBody>
      </p:sp>
      <p:sp>
        <p:nvSpPr>
          <p:cNvPr id="7" name="TextBox 6"/>
          <p:cNvSpPr txBox="1"/>
          <p:nvPr/>
        </p:nvSpPr>
        <p:spPr>
          <a:xfrm>
            <a:off x="3679372" y="2317102"/>
            <a:ext cx="1455575" cy="461665"/>
          </a:xfrm>
          <a:prstGeom prst="rect">
            <a:avLst/>
          </a:prstGeom>
          <a:noFill/>
        </p:spPr>
        <p:txBody>
          <a:bodyPr wrap="square" rtlCol="0">
            <a:spAutoFit/>
          </a:bodyPr>
          <a:lstStyle/>
          <a:p>
            <a:r>
              <a:rPr lang="en-US" sz="2400" dirty="0">
                <a:solidFill>
                  <a:schemeClr val="bg1"/>
                </a:solidFill>
              </a:rPr>
              <a:t>21</a:t>
            </a:r>
            <a:r>
              <a:rPr lang="en-US" sz="2400" dirty="0">
                <a:solidFill>
                  <a:schemeClr val="bg1"/>
                </a:solidFill>
                <a:latin typeface="Calibri" panose="020F0502020204030204" pitchFamily="34" charset="0"/>
              </a:rPr>
              <a:t>°</a:t>
            </a:r>
            <a:r>
              <a:rPr lang="en-US" sz="2400" dirty="0">
                <a:solidFill>
                  <a:schemeClr val="bg1"/>
                </a:solidFill>
              </a:rPr>
              <a:t>C</a:t>
            </a:r>
          </a:p>
        </p:txBody>
      </p:sp>
    </p:spTree>
    <p:extLst>
      <p:ext uri="{BB962C8B-B14F-4D97-AF65-F5344CB8AC3E}">
        <p14:creationId xmlns:p14="http://schemas.microsoft.com/office/powerpoint/2010/main" val="292576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FA826A-0229-4E54-AB05-5033E29D9696}"/>
              </a:ext>
            </a:extLst>
          </p:cNvPr>
          <p:cNvSpPr txBox="1"/>
          <p:nvPr/>
        </p:nvSpPr>
        <p:spPr>
          <a:xfrm>
            <a:off x="471340" y="3930977"/>
            <a:ext cx="8719794" cy="461665"/>
          </a:xfrm>
          <a:prstGeom prst="rect">
            <a:avLst/>
          </a:prstGeom>
          <a:noFill/>
        </p:spPr>
        <p:txBody>
          <a:bodyPr wrap="square" rtlCol="0">
            <a:spAutoFit/>
          </a:bodyPr>
          <a:lstStyle/>
          <a:p>
            <a:r>
              <a:rPr lang="en-US" sz="2400" dirty="0">
                <a:solidFill>
                  <a:schemeClr val="bg1"/>
                </a:solidFill>
              </a:rPr>
              <a:t>Write at least 3 similarities and 3 differences between the 2 graphs</a:t>
            </a:r>
          </a:p>
        </p:txBody>
      </p:sp>
      <p:grpSp>
        <p:nvGrpSpPr>
          <p:cNvPr id="2" name="Group 1">
            <a:extLst>
              <a:ext uri="{FF2B5EF4-FFF2-40B4-BE49-F238E27FC236}">
                <a16:creationId xmlns:a16="http://schemas.microsoft.com/office/drawing/2014/main" id="{3FB94E61-9A2A-4CEE-8308-0016FF177D69}"/>
              </a:ext>
            </a:extLst>
          </p:cNvPr>
          <p:cNvGrpSpPr/>
          <p:nvPr/>
        </p:nvGrpSpPr>
        <p:grpSpPr>
          <a:xfrm>
            <a:off x="0" y="0"/>
            <a:ext cx="6014649" cy="3600009"/>
            <a:chOff x="0" y="0"/>
            <a:chExt cx="6014649" cy="3600009"/>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61A81A14-AD4A-41FA-B979-A7501F34B99C}"/>
              </a:ext>
            </a:extLst>
          </p:cNvPr>
          <p:cNvGrpSpPr/>
          <p:nvPr/>
        </p:nvGrpSpPr>
        <p:grpSpPr>
          <a:xfrm>
            <a:off x="6156960" y="0"/>
            <a:ext cx="6029355" cy="3600009"/>
            <a:chOff x="6156960" y="0"/>
            <a:chExt cx="6029355" cy="3600009"/>
          </a:xfrm>
        </p:grpSpPr>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025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4C69F85-5B09-4D93-A7B3-421A0176826E}"/>
              </a:ext>
            </a:extLst>
          </p:cNvPr>
          <p:cNvSpPr txBox="1"/>
          <p:nvPr/>
        </p:nvSpPr>
        <p:spPr>
          <a:xfrm>
            <a:off x="329100" y="4107276"/>
            <a:ext cx="8719794" cy="461665"/>
          </a:xfrm>
          <a:prstGeom prst="rect">
            <a:avLst/>
          </a:prstGeom>
          <a:noFill/>
        </p:spPr>
        <p:txBody>
          <a:bodyPr wrap="square" rtlCol="0">
            <a:spAutoFit/>
          </a:bodyPr>
          <a:lstStyle/>
          <a:p>
            <a:r>
              <a:rPr lang="en-US" sz="2400" dirty="0">
                <a:solidFill>
                  <a:schemeClr val="bg1"/>
                </a:solidFill>
              </a:rPr>
              <a:t>What is the dependent variable of each graph?</a:t>
            </a:r>
          </a:p>
        </p:txBody>
      </p:sp>
      <p:sp>
        <p:nvSpPr>
          <p:cNvPr id="9" name="TextBox 8">
            <a:extLst>
              <a:ext uri="{FF2B5EF4-FFF2-40B4-BE49-F238E27FC236}">
                <a16:creationId xmlns:a16="http://schemas.microsoft.com/office/drawing/2014/main" id="{D84794AF-D3D1-445B-889D-CBF4849503E8}"/>
              </a:ext>
            </a:extLst>
          </p:cNvPr>
          <p:cNvSpPr txBox="1"/>
          <p:nvPr/>
        </p:nvSpPr>
        <p:spPr>
          <a:xfrm>
            <a:off x="329100" y="4960716"/>
            <a:ext cx="8719794" cy="461665"/>
          </a:xfrm>
          <a:prstGeom prst="rect">
            <a:avLst/>
          </a:prstGeom>
          <a:noFill/>
        </p:spPr>
        <p:txBody>
          <a:bodyPr wrap="square" rtlCol="0">
            <a:spAutoFit/>
          </a:bodyPr>
          <a:lstStyle/>
          <a:p>
            <a:r>
              <a:rPr lang="en-US" sz="2400" dirty="0">
                <a:solidFill>
                  <a:schemeClr val="bg1"/>
                </a:solidFill>
              </a:rPr>
              <a:t>What is the independent variable of each graph?</a:t>
            </a:r>
          </a:p>
        </p:txBody>
      </p:sp>
    </p:spTree>
    <p:extLst>
      <p:ext uri="{BB962C8B-B14F-4D97-AF65-F5344CB8AC3E}">
        <p14:creationId xmlns:p14="http://schemas.microsoft.com/office/powerpoint/2010/main" val="94772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DCF1E-ADA2-4D52-8364-171782523994}"/>
              </a:ext>
            </a:extLst>
          </p:cNvPr>
          <p:cNvPicPr>
            <a:picLocks noChangeAspect="1"/>
          </p:cNvPicPr>
          <p:nvPr/>
        </p:nvPicPr>
        <p:blipFill>
          <a:blip r:embed="rId2"/>
          <a:stretch>
            <a:fillRect/>
          </a:stretch>
        </p:blipFill>
        <p:spPr>
          <a:xfrm>
            <a:off x="0" y="0"/>
            <a:ext cx="6014649" cy="3600009"/>
          </a:xfrm>
          <a:prstGeom prst="rect">
            <a:avLst/>
          </a:prstGeom>
        </p:spPr>
      </p:pic>
      <p:sp>
        <p:nvSpPr>
          <p:cNvPr id="7" name="Freeform: Shape 6">
            <a:extLst>
              <a:ext uri="{FF2B5EF4-FFF2-40B4-BE49-F238E27FC236}">
                <a16:creationId xmlns:a16="http://schemas.microsoft.com/office/drawing/2014/main" id="{BCE60898-8CE7-408C-9C2F-6FFDAB72EA5B}"/>
              </a:ext>
            </a:extLst>
          </p:cNvPr>
          <p:cNvSpPr/>
          <p:nvPr/>
        </p:nvSpPr>
        <p:spPr>
          <a:xfrm>
            <a:off x="1422400" y="670560"/>
            <a:ext cx="2926080" cy="1806313"/>
          </a:xfrm>
          <a:custGeom>
            <a:avLst/>
            <a:gdLst>
              <a:gd name="connsiteX0" fmla="*/ 0 w 2926080"/>
              <a:gd name="connsiteY0" fmla="*/ 0 h 1806313"/>
              <a:gd name="connsiteX1" fmla="*/ 274320 w 2926080"/>
              <a:gd name="connsiteY1" fmla="*/ 233680 h 1806313"/>
              <a:gd name="connsiteX2" fmla="*/ 731520 w 2926080"/>
              <a:gd name="connsiteY2" fmla="*/ 1076960 h 1806313"/>
              <a:gd name="connsiteX3" fmla="*/ 1016000 w 2926080"/>
              <a:gd name="connsiteY3" fmla="*/ 1493520 h 1806313"/>
              <a:gd name="connsiteX4" fmla="*/ 1341120 w 2926080"/>
              <a:gd name="connsiteY4" fmla="*/ 1747520 h 1806313"/>
              <a:gd name="connsiteX5" fmla="*/ 1696720 w 2926080"/>
              <a:gd name="connsiteY5" fmla="*/ 1757680 h 1806313"/>
              <a:gd name="connsiteX6" fmla="*/ 2174240 w 2926080"/>
              <a:gd name="connsiteY6" fmla="*/ 1198880 h 1806313"/>
              <a:gd name="connsiteX7" fmla="*/ 2519680 w 2926080"/>
              <a:gd name="connsiteY7" fmla="*/ 487680 h 1806313"/>
              <a:gd name="connsiteX8" fmla="*/ 2824480 w 2926080"/>
              <a:gd name="connsiteY8" fmla="*/ 81280 h 1806313"/>
              <a:gd name="connsiteX9" fmla="*/ 2926080 w 2926080"/>
              <a:gd name="connsiteY9" fmla="*/ 10160 h 1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0" h="1806313">
                <a:moveTo>
                  <a:pt x="0" y="0"/>
                </a:moveTo>
                <a:cubicBezTo>
                  <a:pt x="76200" y="27093"/>
                  <a:pt x="152400" y="54187"/>
                  <a:pt x="274320" y="233680"/>
                </a:cubicBezTo>
                <a:cubicBezTo>
                  <a:pt x="396240" y="413173"/>
                  <a:pt x="607907" y="866987"/>
                  <a:pt x="731520" y="1076960"/>
                </a:cubicBezTo>
                <a:cubicBezTo>
                  <a:pt x="855133" y="1286933"/>
                  <a:pt x="914400" y="1381760"/>
                  <a:pt x="1016000" y="1493520"/>
                </a:cubicBezTo>
                <a:cubicBezTo>
                  <a:pt x="1117600" y="1605280"/>
                  <a:pt x="1227667" y="1703493"/>
                  <a:pt x="1341120" y="1747520"/>
                </a:cubicBezTo>
                <a:cubicBezTo>
                  <a:pt x="1454573" y="1791547"/>
                  <a:pt x="1557867" y="1849120"/>
                  <a:pt x="1696720" y="1757680"/>
                </a:cubicBezTo>
                <a:cubicBezTo>
                  <a:pt x="1835573" y="1666240"/>
                  <a:pt x="2037080" y="1410547"/>
                  <a:pt x="2174240" y="1198880"/>
                </a:cubicBezTo>
                <a:cubicBezTo>
                  <a:pt x="2311400" y="987213"/>
                  <a:pt x="2411307" y="673947"/>
                  <a:pt x="2519680" y="487680"/>
                </a:cubicBezTo>
                <a:cubicBezTo>
                  <a:pt x="2628053" y="301413"/>
                  <a:pt x="2756747" y="160867"/>
                  <a:pt x="2824480" y="81280"/>
                </a:cubicBezTo>
                <a:cubicBezTo>
                  <a:pt x="2892213" y="1693"/>
                  <a:pt x="2909146" y="5926"/>
                  <a:pt x="2926080" y="10160"/>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009F73-89CB-45E6-BEA9-B131F5264C70}"/>
              </a:ext>
            </a:extLst>
          </p:cNvPr>
          <p:cNvPicPr>
            <a:picLocks noChangeAspect="1"/>
          </p:cNvPicPr>
          <p:nvPr/>
        </p:nvPicPr>
        <p:blipFill>
          <a:blip r:embed="rId3"/>
          <a:stretch>
            <a:fillRect/>
          </a:stretch>
        </p:blipFill>
        <p:spPr>
          <a:xfrm>
            <a:off x="6156960" y="0"/>
            <a:ext cx="6029355" cy="3600009"/>
          </a:xfrm>
          <a:prstGeom prst="rect">
            <a:avLst/>
          </a:prstGeom>
        </p:spPr>
      </p:pic>
      <p:sp>
        <p:nvSpPr>
          <p:cNvPr id="12" name="Freeform: Shape 11">
            <a:extLst>
              <a:ext uri="{FF2B5EF4-FFF2-40B4-BE49-F238E27FC236}">
                <a16:creationId xmlns:a16="http://schemas.microsoft.com/office/drawing/2014/main" id="{9148934E-1FDA-496E-BDED-DFCD74263AB3}"/>
              </a:ext>
            </a:extLst>
          </p:cNvPr>
          <p:cNvSpPr/>
          <p:nvPr/>
        </p:nvSpPr>
        <p:spPr>
          <a:xfrm>
            <a:off x="7683197" y="738100"/>
            <a:ext cx="2956560" cy="2184768"/>
          </a:xfrm>
          <a:custGeom>
            <a:avLst/>
            <a:gdLst>
              <a:gd name="connsiteX0" fmla="*/ 0 w 2956560"/>
              <a:gd name="connsiteY0" fmla="*/ 2154288 h 2184768"/>
              <a:gd name="connsiteX1" fmla="*/ 254000 w 2956560"/>
              <a:gd name="connsiteY1" fmla="*/ 2022208 h 2184768"/>
              <a:gd name="connsiteX2" fmla="*/ 416560 w 2956560"/>
              <a:gd name="connsiteY2" fmla="*/ 1839328 h 2184768"/>
              <a:gd name="connsiteX3" fmla="*/ 772160 w 2956560"/>
              <a:gd name="connsiteY3" fmla="*/ 1453248 h 2184768"/>
              <a:gd name="connsiteX4" fmla="*/ 1148080 w 2956560"/>
              <a:gd name="connsiteY4" fmla="*/ 579488 h 2184768"/>
              <a:gd name="connsiteX5" fmla="*/ 1330960 w 2956560"/>
              <a:gd name="connsiteY5" fmla="*/ 112128 h 2184768"/>
              <a:gd name="connsiteX6" fmla="*/ 1493520 w 2956560"/>
              <a:gd name="connsiteY6" fmla="*/ 368 h 2184768"/>
              <a:gd name="connsiteX7" fmla="*/ 1686560 w 2956560"/>
              <a:gd name="connsiteY7" fmla="*/ 132448 h 2184768"/>
              <a:gd name="connsiteX8" fmla="*/ 1859280 w 2956560"/>
              <a:gd name="connsiteY8" fmla="*/ 609968 h 2184768"/>
              <a:gd name="connsiteX9" fmla="*/ 2214880 w 2956560"/>
              <a:gd name="connsiteY9" fmla="*/ 1504048 h 2184768"/>
              <a:gd name="connsiteX10" fmla="*/ 2580640 w 2956560"/>
              <a:gd name="connsiteY10" fmla="*/ 1920608 h 2184768"/>
              <a:gd name="connsiteX11" fmla="*/ 2763520 w 2956560"/>
              <a:gd name="connsiteY11" fmla="*/ 2052688 h 2184768"/>
              <a:gd name="connsiteX12" fmla="*/ 2956560 w 2956560"/>
              <a:gd name="connsiteY12" fmla="*/ 2184768 h 21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6560" h="2184768">
                <a:moveTo>
                  <a:pt x="0" y="2154288"/>
                </a:moveTo>
                <a:cubicBezTo>
                  <a:pt x="92286" y="2114494"/>
                  <a:pt x="184573" y="2074701"/>
                  <a:pt x="254000" y="2022208"/>
                </a:cubicBezTo>
                <a:cubicBezTo>
                  <a:pt x="323427" y="1969715"/>
                  <a:pt x="330200" y="1934155"/>
                  <a:pt x="416560" y="1839328"/>
                </a:cubicBezTo>
                <a:cubicBezTo>
                  <a:pt x="502920" y="1744501"/>
                  <a:pt x="650240" y="1663221"/>
                  <a:pt x="772160" y="1453248"/>
                </a:cubicBezTo>
                <a:cubicBezTo>
                  <a:pt x="894080" y="1243275"/>
                  <a:pt x="1054947" y="803008"/>
                  <a:pt x="1148080" y="579488"/>
                </a:cubicBezTo>
                <a:cubicBezTo>
                  <a:pt x="1241213" y="355968"/>
                  <a:pt x="1273387" y="208648"/>
                  <a:pt x="1330960" y="112128"/>
                </a:cubicBezTo>
                <a:cubicBezTo>
                  <a:pt x="1388533" y="15608"/>
                  <a:pt x="1434253" y="-3019"/>
                  <a:pt x="1493520" y="368"/>
                </a:cubicBezTo>
                <a:cubicBezTo>
                  <a:pt x="1552787" y="3755"/>
                  <a:pt x="1625600" y="30848"/>
                  <a:pt x="1686560" y="132448"/>
                </a:cubicBezTo>
                <a:cubicBezTo>
                  <a:pt x="1747520" y="234048"/>
                  <a:pt x="1771227" y="381368"/>
                  <a:pt x="1859280" y="609968"/>
                </a:cubicBezTo>
                <a:cubicBezTo>
                  <a:pt x="1947333" y="838568"/>
                  <a:pt x="2094653" y="1285608"/>
                  <a:pt x="2214880" y="1504048"/>
                </a:cubicBezTo>
                <a:cubicBezTo>
                  <a:pt x="2335107" y="1722488"/>
                  <a:pt x="2489200" y="1829168"/>
                  <a:pt x="2580640" y="1920608"/>
                </a:cubicBezTo>
                <a:cubicBezTo>
                  <a:pt x="2672080" y="2012048"/>
                  <a:pt x="2700867" y="2008661"/>
                  <a:pt x="2763520" y="2052688"/>
                </a:cubicBezTo>
                <a:cubicBezTo>
                  <a:pt x="2826173" y="2096715"/>
                  <a:pt x="2891366" y="2140741"/>
                  <a:pt x="2956560" y="2184768"/>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4C69F85-5B09-4D93-A7B3-421A0176826E}"/>
              </a:ext>
            </a:extLst>
          </p:cNvPr>
          <p:cNvSpPr txBox="1"/>
          <p:nvPr/>
        </p:nvSpPr>
        <p:spPr>
          <a:xfrm>
            <a:off x="329100" y="4107276"/>
            <a:ext cx="11100900" cy="461665"/>
          </a:xfrm>
          <a:prstGeom prst="rect">
            <a:avLst/>
          </a:prstGeom>
          <a:noFill/>
        </p:spPr>
        <p:txBody>
          <a:bodyPr wrap="square" rtlCol="0">
            <a:spAutoFit/>
          </a:bodyPr>
          <a:lstStyle/>
          <a:p>
            <a:r>
              <a:rPr lang="en-US" sz="2400" dirty="0">
                <a:solidFill>
                  <a:schemeClr val="bg1"/>
                </a:solidFill>
              </a:rPr>
              <a:t>Explain how these two apparently inverse graphs are illustrating the exact same data</a:t>
            </a:r>
          </a:p>
        </p:txBody>
      </p:sp>
      <p:sp>
        <p:nvSpPr>
          <p:cNvPr id="10" name="TextBox 9">
            <a:extLst>
              <a:ext uri="{FF2B5EF4-FFF2-40B4-BE49-F238E27FC236}">
                <a16:creationId xmlns:a16="http://schemas.microsoft.com/office/drawing/2014/main" id="{01541CD3-1906-4B89-8DC8-061EBD89EA8A}"/>
              </a:ext>
            </a:extLst>
          </p:cNvPr>
          <p:cNvSpPr txBox="1"/>
          <p:nvPr/>
        </p:nvSpPr>
        <p:spPr>
          <a:xfrm>
            <a:off x="385585" y="5076208"/>
            <a:ext cx="11100900" cy="461665"/>
          </a:xfrm>
          <a:prstGeom prst="rect">
            <a:avLst/>
          </a:prstGeom>
          <a:noFill/>
        </p:spPr>
        <p:txBody>
          <a:bodyPr wrap="square" rtlCol="0">
            <a:spAutoFit/>
          </a:bodyPr>
          <a:lstStyle/>
          <a:p>
            <a:r>
              <a:rPr lang="en-US" sz="2400" dirty="0">
                <a:solidFill>
                  <a:schemeClr val="bg1"/>
                </a:solidFill>
              </a:rPr>
              <a:t>Which graph do you think illustrates the data best and why?</a:t>
            </a:r>
          </a:p>
        </p:txBody>
      </p:sp>
    </p:spTree>
    <p:extLst>
      <p:ext uri="{BB962C8B-B14F-4D97-AF65-F5344CB8AC3E}">
        <p14:creationId xmlns:p14="http://schemas.microsoft.com/office/powerpoint/2010/main" val="158149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729314" y="975243"/>
            <a:ext cx="4616709" cy="4716430"/>
          </a:xfrm>
          <a:prstGeom prst="rect">
            <a:avLst/>
          </a:prstGeom>
        </p:spPr>
      </p:pic>
      <p:sp>
        <p:nvSpPr>
          <p:cNvPr id="3" name="TextBox 2"/>
          <p:cNvSpPr txBox="1"/>
          <p:nvPr/>
        </p:nvSpPr>
        <p:spPr>
          <a:xfrm>
            <a:off x="889173" y="2338183"/>
            <a:ext cx="5262465" cy="830997"/>
          </a:xfrm>
          <a:prstGeom prst="rect">
            <a:avLst/>
          </a:prstGeom>
          <a:noFill/>
        </p:spPr>
        <p:txBody>
          <a:bodyPr wrap="square" rtlCol="0">
            <a:spAutoFit/>
          </a:bodyPr>
          <a:lstStyle/>
          <a:p>
            <a:r>
              <a:rPr lang="en-US" sz="2400" dirty="0">
                <a:solidFill>
                  <a:schemeClr val="bg1"/>
                </a:solidFill>
              </a:rPr>
              <a:t>Calculate the rate of oxygen production at 15 seconds</a:t>
            </a:r>
          </a:p>
        </p:txBody>
      </p:sp>
      <p:sp>
        <p:nvSpPr>
          <p:cNvPr id="4" name="TextBox 3"/>
          <p:cNvSpPr txBox="1"/>
          <p:nvPr/>
        </p:nvSpPr>
        <p:spPr>
          <a:xfrm>
            <a:off x="889172" y="4000889"/>
            <a:ext cx="5262465" cy="830997"/>
          </a:xfrm>
          <a:prstGeom prst="rect">
            <a:avLst/>
          </a:prstGeom>
          <a:noFill/>
        </p:spPr>
        <p:txBody>
          <a:bodyPr wrap="square" rtlCol="0">
            <a:spAutoFit/>
          </a:bodyPr>
          <a:lstStyle/>
          <a:p>
            <a:r>
              <a:rPr lang="en-US" sz="2400" dirty="0">
                <a:solidFill>
                  <a:schemeClr val="bg1"/>
                </a:solidFill>
              </a:rPr>
              <a:t>Calculate the rate of oxygen production at 45 seconds</a:t>
            </a:r>
          </a:p>
        </p:txBody>
      </p:sp>
      <p:sp>
        <p:nvSpPr>
          <p:cNvPr id="5" name="TextBox 4"/>
          <p:cNvSpPr txBox="1"/>
          <p:nvPr/>
        </p:nvSpPr>
        <p:spPr>
          <a:xfrm>
            <a:off x="645055" y="877358"/>
            <a:ext cx="3214688" cy="461665"/>
          </a:xfrm>
          <a:prstGeom prst="rect">
            <a:avLst/>
          </a:prstGeom>
          <a:noFill/>
        </p:spPr>
        <p:txBody>
          <a:bodyPr wrap="square" rtlCol="0">
            <a:spAutoFit/>
          </a:bodyPr>
          <a:lstStyle/>
          <a:p>
            <a:r>
              <a:rPr lang="en-US" sz="2400" dirty="0">
                <a:solidFill>
                  <a:schemeClr val="bg1"/>
                </a:solidFill>
              </a:rPr>
              <a:t>What does rate mean?</a:t>
            </a:r>
          </a:p>
        </p:txBody>
      </p:sp>
    </p:spTree>
    <p:extLst>
      <p:ext uri="{BB962C8B-B14F-4D97-AF65-F5344CB8AC3E}">
        <p14:creationId xmlns:p14="http://schemas.microsoft.com/office/powerpoint/2010/main" val="19020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9" y="783771"/>
            <a:ext cx="8621485" cy="1938992"/>
          </a:xfrm>
          <a:prstGeom prst="rect">
            <a:avLst/>
          </a:prstGeom>
          <a:noFill/>
        </p:spPr>
        <p:txBody>
          <a:bodyPr wrap="square" rtlCol="0">
            <a:spAutoFit/>
          </a:bodyPr>
          <a:lstStyle/>
          <a:p>
            <a:pPr algn="ctr"/>
            <a:r>
              <a:rPr lang="en-US" sz="2400" dirty="0">
                <a:solidFill>
                  <a:schemeClr val="bg1"/>
                </a:solidFill>
              </a:rPr>
              <a:t>What were some strengths of the way you planned or carried out your investigation? </a:t>
            </a:r>
          </a:p>
          <a:p>
            <a:pPr algn="ctr"/>
            <a:endParaRPr lang="en-US" sz="2400" dirty="0">
              <a:solidFill>
                <a:schemeClr val="bg1"/>
              </a:solidFill>
            </a:endParaRPr>
          </a:p>
          <a:p>
            <a:pPr algn="ctr"/>
            <a:r>
              <a:rPr lang="en-US" sz="2400" dirty="0">
                <a:solidFill>
                  <a:schemeClr val="bg1"/>
                </a:solidFill>
              </a:rPr>
              <a:t>(What made it scientific?)</a:t>
            </a:r>
          </a:p>
          <a:p>
            <a:endParaRPr lang="en-US" sz="2400" dirty="0">
              <a:solidFill>
                <a:schemeClr val="bg1"/>
              </a:solidFill>
            </a:endParaRPr>
          </a:p>
        </p:txBody>
      </p:sp>
    </p:spTree>
    <p:extLst>
      <p:ext uri="{BB962C8B-B14F-4D97-AF65-F5344CB8AC3E}">
        <p14:creationId xmlns:p14="http://schemas.microsoft.com/office/powerpoint/2010/main" val="309455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70386" y="2420154"/>
            <a:ext cx="3988095" cy="411505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621881" y="1328737"/>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21881" y="1328737"/>
                <a:ext cx="3406253" cy="754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164556" y="442913"/>
                <a:ext cx="6702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𝑠𝑙𝑜𝑝𝑒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𝑟𝑎𝑡𝑒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𝑐h𝑎𝑛𝑔𝑒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𝑒𝑛𝑧𝑦𝑚𝑒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𝑎𝑐𝑡𝑖𝑣𝑖𝑡𝑦</m:t>
                      </m:r>
                    </m:oMath>
                  </m:oMathPara>
                </a14:m>
                <a:endParaRPr lang="en-US" sz="2400" dirty="0" err="1">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64556" y="442913"/>
                <a:ext cx="6702669" cy="369332"/>
              </a:xfrm>
              <a:prstGeom prst="rect">
                <a:avLst/>
              </a:prstGeom>
              <a:blipFill>
                <a:blip r:embed="rId4"/>
                <a:stretch>
                  <a:fillRect r="-182" b="-35000"/>
                </a:stretch>
              </a:blipFill>
            </p:spPr>
            <p:txBody>
              <a:bodyPr/>
              <a:lstStyle/>
              <a:p>
                <a:r>
                  <a:rPr lang="en-US">
                    <a:noFill/>
                  </a:rPr>
                  <a:t> </a:t>
                </a:r>
              </a:p>
            </p:txBody>
          </p:sp>
        </mc:Fallback>
      </mc:AlternateContent>
      <p:cxnSp>
        <p:nvCxnSpPr>
          <p:cNvPr id="7" name="Straight Arrow Connector 6"/>
          <p:cNvCxnSpPr/>
          <p:nvPr/>
        </p:nvCxnSpPr>
        <p:spPr>
          <a:xfrm flipV="1">
            <a:off x="8696854" y="4641563"/>
            <a:ext cx="8459" cy="1027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55281" y="4641563"/>
            <a:ext cx="750032" cy="2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55281" y="4650983"/>
            <a:ext cx="746647" cy="7"/>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695266" y="4641563"/>
            <a:ext cx="10047" cy="1052800"/>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14992" y="2277959"/>
                <a:ext cx="928972" cy="688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r>
                        <a:rPr lang="en-US" sz="2400" b="0" i="1" smtClean="0">
                          <a:solidFill>
                            <a:schemeClr val="bg1"/>
                          </a:solidFill>
                          <a:latin typeface="Cambria Math" panose="02040503050406030204" pitchFamily="18" charset="0"/>
                        </a:rPr>
                        <m:t>=</m:t>
                      </m:r>
                    </m:oMath>
                  </m:oMathPara>
                </a14:m>
                <a:endParaRPr lang="en-US" sz="2400" dirty="0" err="1">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14992" y="2277959"/>
                <a:ext cx="928972" cy="688907"/>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1411208" y="2230110"/>
            <a:ext cx="1387305" cy="461665"/>
          </a:xfrm>
          <a:prstGeom prst="rect">
            <a:avLst/>
          </a:prstGeom>
          <a:noFill/>
        </p:spPr>
        <p:txBody>
          <a:bodyPr wrap="square" rtlCol="0">
            <a:spAutoFit/>
          </a:bodyPr>
          <a:lstStyle/>
          <a:p>
            <a:r>
              <a:rPr lang="en-US" sz="2400" dirty="0">
                <a:solidFill>
                  <a:schemeClr val="bg1"/>
                </a:solidFill>
              </a:rPr>
              <a:t>10.1mol </a:t>
            </a:r>
          </a:p>
        </p:txBody>
      </p:sp>
      <p:sp>
        <p:nvSpPr>
          <p:cNvPr id="23" name="TextBox 22"/>
          <p:cNvSpPr txBox="1"/>
          <p:nvPr/>
        </p:nvSpPr>
        <p:spPr>
          <a:xfrm>
            <a:off x="1596073" y="2627470"/>
            <a:ext cx="1114425" cy="461665"/>
          </a:xfrm>
          <a:prstGeom prst="rect">
            <a:avLst/>
          </a:prstGeom>
          <a:noFill/>
        </p:spPr>
        <p:txBody>
          <a:bodyPr wrap="square" rtlCol="0">
            <a:spAutoFit/>
          </a:bodyPr>
          <a:lstStyle/>
          <a:p>
            <a:r>
              <a:rPr lang="en-US" sz="2400" dirty="0">
                <a:solidFill>
                  <a:schemeClr val="bg1"/>
                </a:solidFill>
              </a:rPr>
              <a:t>15sec</a:t>
            </a:r>
          </a:p>
        </p:txBody>
      </p:sp>
      <p:cxnSp>
        <p:nvCxnSpPr>
          <p:cNvPr id="32" name="Straight Connector 31"/>
          <p:cNvCxnSpPr/>
          <p:nvPr/>
        </p:nvCxnSpPr>
        <p:spPr>
          <a:xfrm>
            <a:off x="1596073" y="2636705"/>
            <a:ext cx="697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25936" y="2420154"/>
            <a:ext cx="436672" cy="461665"/>
          </a:xfrm>
          <a:prstGeom prst="rect">
            <a:avLst/>
          </a:prstGeom>
          <a:noFill/>
        </p:spPr>
        <p:txBody>
          <a:bodyPr wrap="square" rtlCol="0">
            <a:spAutoFit/>
          </a:bodyPr>
          <a:lstStyle/>
          <a:p>
            <a:r>
              <a:rPr lang="en-US" sz="2400" dirty="0">
                <a:solidFill>
                  <a:schemeClr val="bg1"/>
                </a:solidFill>
              </a:rPr>
              <a:t>=</a:t>
            </a:r>
          </a:p>
        </p:txBody>
      </p:sp>
      <p:sp>
        <p:nvSpPr>
          <p:cNvPr id="35" name="TextBox 34"/>
          <p:cNvSpPr txBox="1"/>
          <p:nvPr/>
        </p:nvSpPr>
        <p:spPr>
          <a:xfrm>
            <a:off x="2776879" y="2420154"/>
            <a:ext cx="2059071" cy="461665"/>
          </a:xfrm>
          <a:prstGeom prst="rect">
            <a:avLst/>
          </a:prstGeom>
          <a:noFill/>
        </p:spPr>
        <p:txBody>
          <a:bodyPr wrap="square" rtlCol="0">
            <a:spAutoFit/>
          </a:bodyPr>
          <a:lstStyle/>
          <a:p>
            <a:r>
              <a:rPr lang="en-US" sz="2400" dirty="0">
                <a:solidFill>
                  <a:schemeClr val="bg1"/>
                </a:solidFill>
              </a:rPr>
              <a:t>0.67mol/sec</a:t>
            </a:r>
          </a:p>
        </p:txBody>
      </p:sp>
      <p:cxnSp>
        <p:nvCxnSpPr>
          <p:cNvPr id="42" name="Straight Arrow Connector 41"/>
          <p:cNvCxnSpPr/>
          <p:nvPr/>
        </p:nvCxnSpPr>
        <p:spPr>
          <a:xfrm flipV="1">
            <a:off x="8296597" y="5167963"/>
            <a:ext cx="8740" cy="540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955281" y="5183677"/>
            <a:ext cx="373323" cy="1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955281" y="5192339"/>
            <a:ext cx="374822" cy="15128"/>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282773" y="5219769"/>
            <a:ext cx="11672" cy="526283"/>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0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up)">
                                      <p:cBhvr>
                                        <p:cTn id="48" dur="500"/>
                                        <p:tgtEl>
                                          <p:spTgt spid="35"/>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par>
                          <p:cTn id="53" fill="hold">
                            <p:stCondLst>
                              <p:cond delay="1500"/>
                            </p:stCondLst>
                            <p:childTnLst>
                              <p:par>
                                <p:cTn id="54" presetID="22" presetClass="entr" presetSubtype="2"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right)">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up)">
                                      <p:cBhvr>
                                        <p:cTn id="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8077" y="2300030"/>
            <a:ext cx="3988095" cy="411505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621881" y="1328737"/>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21881" y="1328737"/>
                <a:ext cx="3406253" cy="754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164556" y="442913"/>
                <a:ext cx="6702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𝑠𝑙𝑜𝑝𝑒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𝑟𝑎𝑡𝑒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𝑐h𝑎𝑛𝑔𝑒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𝑒𝑛𝑧𝑦𝑚𝑒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𝑎𝑐𝑡𝑖𝑣𝑖𝑡𝑦</m:t>
                      </m:r>
                    </m:oMath>
                  </m:oMathPara>
                </a14:m>
                <a:endParaRPr lang="en-US" sz="2400" dirty="0" err="1">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64556" y="442913"/>
                <a:ext cx="6702669" cy="369332"/>
              </a:xfrm>
              <a:prstGeom prst="rect">
                <a:avLst/>
              </a:prstGeom>
              <a:blipFill>
                <a:blip r:embed="rId4"/>
                <a:stretch>
                  <a:fillRect r="-182"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14992" y="2277959"/>
                <a:ext cx="928972" cy="688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r>
                        <a:rPr lang="en-US" sz="2400" b="0" i="1" smtClean="0">
                          <a:solidFill>
                            <a:schemeClr val="bg1"/>
                          </a:solidFill>
                          <a:latin typeface="Cambria Math" panose="02040503050406030204" pitchFamily="18" charset="0"/>
                        </a:rPr>
                        <m:t>=</m:t>
                      </m:r>
                    </m:oMath>
                  </m:oMathPara>
                </a14:m>
                <a:endParaRPr lang="en-US" sz="2400" dirty="0" err="1">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14992" y="2277959"/>
                <a:ext cx="928972" cy="688907"/>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1411208" y="2230110"/>
            <a:ext cx="1387305" cy="461665"/>
          </a:xfrm>
          <a:prstGeom prst="rect">
            <a:avLst/>
          </a:prstGeom>
          <a:noFill/>
        </p:spPr>
        <p:txBody>
          <a:bodyPr wrap="square" rtlCol="0">
            <a:spAutoFit/>
          </a:bodyPr>
          <a:lstStyle/>
          <a:p>
            <a:r>
              <a:rPr lang="en-US" sz="2400" dirty="0">
                <a:solidFill>
                  <a:schemeClr val="bg1"/>
                </a:solidFill>
              </a:rPr>
              <a:t>10.1mol </a:t>
            </a:r>
          </a:p>
        </p:txBody>
      </p:sp>
      <p:sp>
        <p:nvSpPr>
          <p:cNvPr id="23" name="TextBox 22"/>
          <p:cNvSpPr txBox="1"/>
          <p:nvPr/>
        </p:nvSpPr>
        <p:spPr>
          <a:xfrm>
            <a:off x="1596073" y="2627470"/>
            <a:ext cx="1114425" cy="461665"/>
          </a:xfrm>
          <a:prstGeom prst="rect">
            <a:avLst/>
          </a:prstGeom>
          <a:noFill/>
        </p:spPr>
        <p:txBody>
          <a:bodyPr wrap="square" rtlCol="0">
            <a:spAutoFit/>
          </a:bodyPr>
          <a:lstStyle/>
          <a:p>
            <a:r>
              <a:rPr lang="en-US" sz="2400" dirty="0">
                <a:solidFill>
                  <a:schemeClr val="bg1"/>
                </a:solidFill>
              </a:rPr>
              <a:t>15sec</a:t>
            </a:r>
          </a:p>
        </p:txBody>
      </p:sp>
      <p:cxnSp>
        <p:nvCxnSpPr>
          <p:cNvPr id="32" name="Straight Connector 31"/>
          <p:cNvCxnSpPr/>
          <p:nvPr/>
        </p:nvCxnSpPr>
        <p:spPr>
          <a:xfrm>
            <a:off x="1596073" y="2636705"/>
            <a:ext cx="697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25936" y="2420154"/>
            <a:ext cx="436672" cy="461665"/>
          </a:xfrm>
          <a:prstGeom prst="rect">
            <a:avLst/>
          </a:prstGeom>
          <a:noFill/>
        </p:spPr>
        <p:txBody>
          <a:bodyPr wrap="square" rtlCol="0">
            <a:spAutoFit/>
          </a:bodyPr>
          <a:lstStyle/>
          <a:p>
            <a:r>
              <a:rPr lang="en-US" sz="2400" dirty="0">
                <a:solidFill>
                  <a:schemeClr val="bg1"/>
                </a:solidFill>
              </a:rPr>
              <a:t>=</a:t>
            </a:r>
          </a:p>
        </p:txBody>
      </p:sp>
      <p:sp>
        <p:nvSpPr>
          <p:cNvPr id="35" name="TextBox 34"/>
          <p:cNvSpPr txBox="1"/>
          <p:nvPr/>
        </p:nvSpPr>
        <p:spPr>
          <a:xfrm>
            <a:off x="2776879" y="2420154"/>
            <a:ext cx="2059071" cy="461665"/>
          </a:xfrm>
          <a:prstGeom prst="rect">
            <a:avLst/>
          </a:prstGeom>
          <a:noFill/>
        </p:spPr>
        <p:txBody>
          <a:bodyPr wrap="square" rtlCol="0">
            <a:spAutoFit/>
          </a:bodyPr>
          <a:lstStyle/>
          <a:p>
            <a:r>
              <a:rPr lang="en-US" sz="2400" dirty="0">
                <a:solidFill>
                  <a:schemeClr val="bg1"/>
                </a:solidFill>
              </a:rPr>
              <a:t>0.67mol/sec</a:t>
            </a:r>
          </a:p>
        </p:txBody>
      </p:sp>
      <p:cxnSp>
        <p:nvCxnSpPr>
          <p:cNvPr id="6" name="Straight Connector 5">
            <a:extLst>
              <a:ext uri="{FF2B5EF4-FFF2-40B4-BE49-F238E27FC236}">
                <a16:creationId xmlns:a16="http://schemas.microsoft.com/office/drawing/2014/main" id="{FB803F5B-C5C5-4CAA-B9DB-786B2F429853}"/>
              </a:ext>
            </a:extLst>
          </p:cNvPr>
          <p:cNvCxnSpPr>
            <a:cxnSpLocks/>
          </p:cNvCxnSpPr>
          <p:nvPr/>
        </p:nvCxnSpPr>
        <p:spPr>
          <a:xfrm>
            <a:off x="6315456" y="4035552"/>
            <a:ext cx="2826339" cy="485475"/>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8C36C9-D4BD-452C-98EE-B768BD84BE80}"/>
              </a:ext>
            </a:extLst>
          </p:cNvPr>
          <p:cNvCxnSpPr>
            <a:cxnSpLocks/>
          </p:cNvCxnSpPr>
          <p:nvPr/>
        </p:nvCxnSpPr>
        <p:spPr>
          <a:xfrm flipV="1">
            <a:off x="6230112" y="5331795"/>
            <a:ext cx="2332563" cy="197468"/>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4EB78F-45FB-44D9-92A1-6A5FB81ED37F}"/>
              </a:ext>
            </a:extLst>
          </p:cNvPr>
          <p:cNvCxnSpPr>
            <a:cxnSpLocks/>
          </p:cNvCxnSpPr>
          <p:nvPr/>
        </p:nvCxnSpPr>
        <p:spPr>
          <a:xfrm flipV="1">
            <a:off x="8442423" y="4278289"/>
            <a:ext cx="920076" cy="1288717"/>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51BC22-DDE0-4725-963E-9D41138CB5EA}"/>
              </a:ext>
            </a:extLst>
          </p:cNvPr>
          <p:cNvSpPr txBox="1"/>
          <p:nvPr/>
        </p:nvSpPr>
        <p:spPr>
          <a:xfrm>
            <a:off x="480719" y="3807032"/>
            <a:ext cx="4553553" cy="1569660"/>
          </a:xfrm>
          <a:prstGeom prst="rect">
            <a:avLst/>
          </a:prstGeom>
          <a:noFill/>
        </p:spPr>
        <p:txBody>
          <a:bodyPr wrap="square" rtlCol="0">
            <a:spAutoFit/>
          </a:bodyPr>
          <a:lstStyle/>
          <a:p>
            <a:r>
              <a:rPr lang="en-US" sz="2400" dirty="0">
                <a:solidFill>
                  <a:schemeClr val="bg1"/>
                </a:solidFill>
              </a:rPr>
              <a:t>Compare the rate of O</a:t>
            </a:r>
            <a:r>
              <a:rPr lang="en-US" sz="2400" baseline="-25000" dirty="0">
                <a:solidFill>
                  <a:schemeClr val="bg1"/>
                </a:solidFill>
              </a:rPr>
              <a:t>2</a:t>
            </a:r>
            <a:r>
              <a:rPr lang="en-US" sz="2400" dirty="0">
                <a:solidFill>
                  <a:schemeClr val="bg1"/>
                </a:solidFill>
              </a:rPr>
              <a:t> production at point A to point B:</a:t>
            </a:r>
          </a:p>
          <a:p>
            <a:endParaRPr lang="en-US" sz="2400" dirty="0">
              <a:solidFill>
                <a:schemeClr val="bg1"/>
              </a:solidFill>
            </a:endParaRPr>
          </a:p>
          <a:p>
            <a:r>
              <a:rPr lang="en-US" sz="2400" dirty="0">
                <a:solidFill>
                  <a:schemeClr val="bg1"/>
                </a:solidFill>
              </a:rPr>
              <a:t>Is the rate higher, lower, or equal?</a:t>
            </a:r>
          </a:p>
        </p:txBody>
      </p:sp>
      <p:sp>
        <p:nvSpPr>
          <p:cNvPr id="15" name="TextBox 14">
            <a:extLst>
              <a:ext uri="{FF2B5EF4-FFF2-40B4-BE49-F238E27FC236}">
                <a16:creationId xmlns:a16="http://schemas.microsoft.com/office/drawing/2014/main" id="{2D78B398-578F-4504-A834-4CCC604A251D}"/>
              </a:ext>
            </a:extLst>
          </p:cNvPr>
          <p:cNvSpPr txBox="1"/>
          <p:nvPr/>
        </p:nvSpPr>
        <p:spPr>
          <a:xfrm>
            <a:off x="5839967" y="5306353"/>
            <a:ext cx="512065" cy="461665"/>
          </a:xfrm>
          <a:prstGeom prst="rect">
            <a:avLst/>
          </a:prstGeom>
          <a:noFill/>
        </p:spPr>
        <p:txBody>
          <a:bodyPr wrap="square" rtlCol="0">
            <a:spAutoFit/>
          </a:bodyPr>
          <a:lstStyle/>
          <a:p>
            <a:r>
              <a:rPr lang="en-US" sz="2400" dirty="0">
                <a:solidFill>
                  <a:schemeClr val="bg1"/>
                </a:solidFill>
              </a:rPr>
              <a:t>A</a:t>
            </a:r>
          </a:p>
        </p:txBody>
      </p:sp>
      <p:sp>
        <p:nvSpPr>
          <p:cNvPr id="46" name="TextBox 45">
            <a:extLst>
              <a:ext uri="{FF2B5EF4-FFF2-40B4-BE49-F238E27FC236}">
                <a16:creationId xmlns:a16="http://schemas.microsoft.com/office/drawing/2014/main" id="{35C160B0-A730-4037-9F95-7E011878AC32}"/>
              </a:ext>
            </a:extLst>
          </p:cNvPr>
          <p:cNvSpPr txBox="1"/>
          <p:nvPr/>
        </p:nvSpPr>
        <p:spPr>
          <a:xfrm>
            <a:off x="5925981" y="3847401"/>
            <a:ext cx="512065" cy="461665"/>
          </a:xfrm>
          <a:prstGeom prst="rect">
            <a:avLst/>
          </a:prstGeom>
          <a:noFill/>
        </p:spPr>
        <p:txBody>
          <a:bodyPr wrap="square" rtlCol="0">
            <a:spAutoFit/>
          </a:bodyPr>
          <a:lstStyle/>
          <a:p>
            <a:r>
              <a:rPr lang="en-US" sz="2400" dirty="0">
                <a:solidFill>
                  <a:schemeClr val="bg1"/>
                </a:solidFill>
              </a:rPr>
              <a:t>B</a:t>
            </a:r>
          </a:p>
        </p:txBody>
      </p:sp>
    </p:spTree>
    <p:extLst>
      <p:ext uri="{BB962C8B-B14F-4D97-AF65-F5344CB8AC3E}">
        <p14:creationId xmlns:p14="http://schemas.microsoft.com/office/powerpoint/2010/main" val="308281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70386" y="2420154"/>
            <a:ext cx="3988095" cy="411505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621881" y="1328737"/>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21881" y="1328737"/>
                <a:ext cx="3406253" cy="754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164556" y="442913"/>
                <a:ext cx="6702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𝑠𝑙𝑜𝑝𝑒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𝑟𝑎𝑡𝑒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𝑐h𝑎𝑛𝑔𝑒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𝑒𝑛𝑧𝑦𝑚𝑒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𝑎𝑐𝑡𝑖𝑣𝑖𝑡𝑦</m:t>
                      </m:r>
                    </m:oMath>
                  </m:oMathPara>
                </a14:m>
                <a:endParaRPr lang="en-US" sz="2400" dirty="0" err="1">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64556" y="442913"/>
                <a:ext cx="6702669" cy="369332"/>
              </a:xfrm>
              <a:prstGeom prst="rect">
                <a:avLst/>
              </a:prstGeom>
              <a:blipFill>
                <a:blip r:embed="rId4"/>
                <a:stretch>
                  <a:fillRect r="-182" b="-35000"/>
                </a:stretch>
              </a:blipFill>
            </p:spPr>
            <p:txBody>
              <a:bodyPr/>
              <a:lstStyle/>
              <a:p>
                <a:r>
                  <a:rPr lang="en-US">
                    <a:noFill/>
                  </a:rPr>
                  <a:t> </a:t>
                </a:r>
              </a:p>
            </p:txBody>
          </p:sp>
        </mc:Fallback>
      </mc:AlternateContent>
      <p:cxnSp>
        <p:nvCxnSpPr>
          <p:cNvPr id="7" name="Straight Arrow Connector 6"/>
          <p:cNvCxnSpPr/>
          <p:nvPr/>
        </p:nvCxnSpPr>
        <p:spPr>
          <a:xfrm flipV="1">
            <a:off x="8696854" y="4641563"/>
            <a:ext cx="8459" cy="1027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55281" y="4641563"/>
            <a:ext cx="750032" cy="2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55281" y="4650983"/>
            <a:ext cx="746647" cy="7"/>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695266" y="4641563"/>
            <a:ext cx="10047" cy="1052800"/>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14992" y="2277959"/>
                <a:ext cx="928972" cy="688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r>
                        <a:rPr lang="en-US" sz="2400" b="0" i="1" smtClean="0">
                          <a:solidFill>
                            <a:schemeClr val="bg1"/>
                          </a:solidFill>
                          <a:latin typeface="Cambria Math" panose="02040503050406030204" pitchFamily="18" charset="0"/>
                        </a:rPr>
                        <m:t>=</m:t>
                      </m:r>
                    </m:oMath>
                  </m:oMathPara>
                </a14:m>
                <a:endParaRPr lang="en-US" sz="2400" dirty="0" err="1">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14992" y="2277959"/>
                <a:ext cx="928972" cy="688907"/>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1411208" y="2230110"/>
            <a:ext cx="1387305" cy="461665"/>
          </a:xfrm>
          <a:prstGeom prst="rect">
            <a:avLst/>
          </a:prstGeom>
          <a:noFill/>
        </p:spPr>
        <p:txBody>
          <a:bodyPr wrap="square" rtlCol="0">
            <a:spAutoFit/>
          </a:bodyPr>
          <a:lstStyle/>
          <a:p>
            <a:r>
              <a:rPr lang="en-US" sz="2400" dirty="0">
                <a:solidFill>
                  <a:schemeClr val="bg1"/>
                </a:solidFill>
              </a:rPr>
              <a:t>10.1mol </a:t>
            </a:r>
          </a:p>
        </p:txBody>
      </p:sp>
      <p:sp>
        <p:nvSpPr>
          <p:cNvPr id="23" name="TextBox 22"/>
          <p:cNvSpPr txBox="1"/>
          <p:nvPr/>
        </p:nvSpPr>
        <p:spPr>
          <a:xfrm>
            <a:off x="1596073" y="2627470"/>
            <a:ext cx="1114425" cy="461665"/>
          </a:xfrm>
          <a:prstGeom prst="rect">
            <a:avLst/>
          </a:prstGeom>
          <a:noFill/>
        </p:spPr>
        <p:txBody>
          <a:bodyPr wrap="square" rtlCol="0">
            <a:spAutoFit/>
          </a:bodyPr>
          <a:lstStyle/>
          <a:p>
            <a:r>
              <a:rPr lang="en-US" sz="2400" dirty="0">
                <a:solidFill>
                  <a:schemeClr val="bg1"/>
                </a:solidFill>
              </a:rPr>
              <a:t>15sec</a:t>
            </a:r>
          </a:p>
        </p:txBody>
      </p:sp>
      <p:cxnSp>
        <p:nvCxnSpPr>
          <p:cNvPr id="32" name="Straight Connector 31"/>
          <p:cNvCxnSpPr/>
          <p:nvPr/>
        </p:nvCxnSpPr>
        <p:spPr>
          <a:xfrm>
            <a:off x="1596073" y="2636705"/>
            <a:ext cx="697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25936" y="2420154"/>
            <a:ext cx="436672" cy="461665"/>
          </a:xfrm>
          <a:prstGeom prst="rect">
            <a:avLst/>
          </a:prstGeom>
          <a:noFill/>
        </p:spPr>
        <p:txBody>
          <a:bodyPr wrap="square" rtlCol="0">
            <a:spAutoFit/>
          </a:bodyPr>
          <a:lstStyle/>
          <a:p>
            <a:r>
              <a:rPr lang="en-US" sz="2400" dirty="0">
                <a:solidFill>
                  <a:schemeClr val="bg1"/>
                </a:solidFill>
              </a:rPr>
              <a:t>=</a:t>
            </a:r>
          </a:p>
        </p:txBody>
      </p:sp>
      <p:sp>
        <p:nvSpPr>
          <p:cNvPr id="35" name="TextBox 34"/>
          <p:cNvSpPr txBox="1"/>
          <p:nvPr/>
        </p:nvSpPr>
        <p:spPr>
          <a:xfrm>
            <a:off x="2776879" y="2420154"/>
            <a:ext cx="2059071" cy="461665"/>
          </a:xfrm>
          <a:prstGeom prst="rect">
            <a:avLst/>
          </a:prstGeom>
          <a:noFill/>
        </p:spPr>
        <p:txBody>
          <a:bodyPr wrap="square" rtlCol="0">
            <a:spAutoFit/>
          </a:bodyPr>
          <a:lstStyle/>
          <a:p>
            <a:r>
              <a:rPr lang="en-US" sz="2400" dirty="0">
                <a:solidFill>
                  <a:schemeClr val="bg1"/>
                </a:solidFill>
              </a:rPr>
              <a:t>0.67mol/sec</a:t>
            </a:r>
          </a:p>
        </p:txBody>
      </p:sp>
      <mc:AlternateContent xmlns:mc="http://schemas.openxmlformats.org/markup-compatibility/2006" xmlns:a14="http://schemas.microsoft.com/office/drawing/2010/main">
        <mc:Choice Requires="a14">
          <p:sp>
            <p:nvSpPr>
              <p:cNvPr id="36" name="TextBox 35"/>
              <p:cNvSpPr txBox="1"/>
              <p:nvPr/>
            </p:nvSpPr>
            <p:spPr>
              <a:xfrm>
                <a:off x="482236" y="3830387"/>
                <a:ext cx="928972" cy="688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r>
                        <a:rPr lang="en-US" sz="2400" b="0" i="1" smtClean="0">
                          <a:solidFill>
                            <a:schemeClr val="bg1"/>
                          </a:solidFill>
                          <a:latin typeface="Cambria Math" panose="02040503050406030204" pitchFamily="18" charset="0"/>
                        </a:rPr>
                        <m:t>=</m:t>
                      </m:r>
                    </m:oMath>
                  </m:oMathPara>
                </a14:m>
                <a:endParaRPr lang="en-US" sz="2400" dirty="0" err="1">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2236" y="3830387"/>
                <a:ext cx="928972" cy="688907"/>
              </a:xfrm>
              <a:prstGeom prst="rect">
                <a:avLst/>
              </a:prstGeom>
              <a:blipFill>
                <a:blip r:embed="rId6"/>
                <a:stretch>
                  <a:fillRect/>
                </a:stretch>
              </a:blipFill>
            </p:spPr>
            <p:txBody>
              <a:bodyPr/>
              <a:lstStyle/>
              <a:p>
                <a:r>
                  <a:rPr lang="en-US">
                    <a:noFill/>
                  </a:rPr>
                  <a:t> </a:t>
                </a:r>
              </a:p>
            </p:txBody>
          </p:sp>
        </mc:Fallback>
      </mc:AlternateContent>
      <p:sp>
        <p:nvSpPr>
          <p:cNvPr id="37" name="TextBox 36"/>
          <p:cNvSpPr txBox="1"/>
          <p:nvPr/>
        </p:nvSpPr>
        <p:spPr>
          <a:xfrm>
            <a:off x="1585106" y="3747152"/>
            <a:ext cx="1213407" cy="461665"/>
          </a:xfrm>
          <a:prstGeom prst="rect">
            <a:avLst/>
          </a:prstGeom>
          <a:noFill/>
        </p:spPr>
        <p:txBody>
          <a:bodyPr wrap="square" rtlCol="0">
            <a:spAutoFit/>
          </a:bodyPr>
          <a:lstStyle/>
          <a:p>
            <a:r>
              <a:rPr lang="en-US" sz="2400" dirty="0">
                <a:solidFill>
                  <a:schemeClr val="bg1"/>
                </a:solidFill>
              </a:rPr>
              <a:t>5mol</a:t>
            </a:r>
          </a:p>
        </p:txBody>
      </p:sp>
      <p:sp>
        <p:nvSpPr>
          <p:cNvPr id="38" name="TextBox 37"/>
          <p:cNvSpPr txBox="1"/>
          <p:nvPr/>
        </p:nvSpPr>
        <p:spPr>
          <a:xfrm>
            <a:off x="1563317" y="4179898"/>
            <a:ext cx="1114425" cy="461665"/>
          </a:xfrm>
          <a:prstGeom prst="rect">
            <a:avLst/>
          </a:prstGeom>
          <a:noFill/>
        </p:spPr>
        <p:txBody>
          <a:bodyPr wrap="square" rtlCol="0">
            <a:spAutoFit/>
          </a:bodyPr>
          <a:lstStyle/>
          <a:p>
            <a:r>
              <a:rPr lang="en-US" sz="2400" dirty="0">
                <a:solidFill>
                  <a:schemeClr val="bg1"/>
                </a:solidFill>
              </a:rPr>
              <a:t>8sec</a:t>
            </a:r>
          </a:p>
        </p:txBody>
      </p:sp>
      <p:cxnSp>
        <p:nvCxnSpPr>
          <p:cNvPr id="39" name="Straight Connector 38"/>
          <p:cNvCxnSpPr/>
          <p:nvPr/>
        </p:nvCxnSpPr>
        <p:spPr>
          <a:xfrm>
            <a:off x="1563317" y="4189133"/>
            <a:ext cx="697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93180" y="3972582"/>
            <a:ext cx="436672" cy="461665"/>
          </a:xfrm>
          <a:prstGeom prst="rect">
            <a:avLst/>
          </a:prstGeom>
          <a:noFill/>
        </p:spPr>
        <p:txBody>
          <a:bodyPr wrap="square" rtlCol="0">
            <a:spAutoFit/>
          </a:bodyPr>
          <a:lstStyle/>
          <a:p>
            <a:r>
              <a:rPr lang="en-US" sz="2400" dirty="0">
                <a:solidFill>
                  <a:schemeClr val="bg1"/>
                </a:solidFill>
              </a:rPr>
              <a:t>=</a:t>
            </a:r>
          </a:p>
        </p:txBody>
      </p:sp>
      <p:sp>
        <p:nvSpPr>
          <p:cNvPr id="41" name="TextBox 40"/>
          <p:cNvSpPr txBox="1"/>
          <p:nvPr/>
        </p:nvSpPr>
        <p:spPr>
          <a:xfrm>
            <a:off x="2744124" y="3972582"/>
            <a:ext cx="1903290" cy="461665"/>
          </a:xfrm>
          <a:prstGeom prst="rect">
            <a:avLst/>
          </a:prstGeom>
          <a:noFill/>
        </p:spPr>
        <p:txBody>
          <a:bodyPr wrap="square" rtlCol="0">
            <a:spAutoFit/>
          </a:bodyPr>
          <a:lstStyle/>
          <a:p>
            <a:r>
              <a:rPr lang="en-US" sz="2400" dirty="0">
                <a:solidFill>
                  <a:schemeClr val="bg1"/>
                </a:solidFill>
              </a:rPr>
              <a:t>0.63mol/sec</a:t>
            </a:r>
          </a:p>
        </p:txBody>
      </p:sp>
      <p:cxnSp>
        <p:nvCxnSpPr>
          <p:cNvPr id="42" name="Straight Arrow Connector 41"/>
          <p:cNvCxnSpPr/>
          <p:nvPr/>
        </p:nvCxnSpPr>
        <p:spPr>
          <a:xfrm flipV="1">
            <a:off x="8296597" y="5167963"/>
            <a:ext cx="8740" cy="540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955281" y="5183677"/>
            <a:ext cx="373323" cy="1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955281" y="5192339"/>
            <a:ext cx="374822" cy="15128"/>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282773" y="5219769"/>
            <a:ext cx="11672" cy="526283"/>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3590" y="4965551"/>
            <a:ext cx="6330134" cy="1200329"/>
          </a:xfrm>
          <a:prstGeom prst="rect">
            <a:avLst/>
          </a:prstGeom>
          <a:noFill/>
        </p:spPr>
        <p:txBody>
          <a:bodyPr wrap="square" rtlCol="0">
            <a:spAutoFit/>
          </a:bodyPr>
          <a:lstStyle/>
          <a:p>
            <a:r>
              <a:rPr lang="en-US" sz="2400" dirty="0">
                <a:solidFill>
                  <a:schemeClr val="bg1"/>
                </a:solidFill>
              </a:rPr>
              <a:t>The difference is due to estimation error. The line doesn’t cross the (10.1,15) and (5,8) coordinates exactly.</a:t>
            </a:r>
          </a:p>
        </p:txBody>
      </p:sp>
    </p:spTree>
    <p:extLst>
      <p:ext uri="{BB962C8B-B14F-4D97-AF65-F5344CB8AC3E}">
        <p14:creationId xmlns:p14="http://schemas.microsoft.com/office/powerpoint/2010/main" val="5327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500"/>
                                        <p:tgtEl>
                                          <p:spTgt spid="40"/>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up)">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1"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8077" y="2300030"/>
            <a:ext cx="3988095" cy="411505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621881" y="1328737"/>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21881" y="1328737"/>
                <a:ext cx="3406253" cy="754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164556" y="442913"/>
                <a:ext cx="67026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𝑠𝑙𝑜𝑝𝑒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𝑟𝑎𝑡𝑒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𝑐h𝑎𝑛𝑔𝑒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𝑒𝑛𝑧𝑦𝑚𝑒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𝑎𝑐𝑡𝑖𝑣𝑖𝑡𝑦</m:t>
                      </m:r>
                    </m:oMath>
                  </m:oMathPara>
                </a14:m>
                <a:endParaRPr lang="en-US" sz="2400" dirty="0" err="1">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64556" y="442913"/>
                <a:ext cx="6702669" cy="369332"/>
              </a:xfrm>
              <a:prstGeom prst="rect">
                <a:avLst/>
              </a:prstGeom>
              <a:blipFill>
                <a:blip r:embed="rId4"/>
                <a:stretch>
                  <a:fillRect r="-182" b="-350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FB803F5B-C5C5-4CAA-B9DB-786B2F429853}"/>
              </a:ext>
            </a:extLst>
          </p:cNvPr>
          <p:cNvCxnSpPr>
            <a:cxnSpLocks/>
          </p:cNvCxnSpPr>
          <p:nvPr/>
        </p:nvCxnSpPr>
        <p:spPr>
          <a:xfrm>
            <a:off x="6315456" y="4035552"/>
            <a:ext cx="2826339" cy="485475"/>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8C36C9-D4BD-452C-98EE-B768BD84BE80}"/>
              </a:ext>
            </a:extLst>
          </p:cNvPr>
          <p:cNvCxnSpPr>
            <a:cxnSpLocks/>
          </p:cNvCxnSpPr>
          <p:nvPr/>
        </p:nvCxnSpPr>
        <p:spPr>
          <a:xfrm>
            <a:off x="6513905" y="2980553"/>
            <a:ext cx="3252159" cy="1054999"/>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4EB78F-45FB-44D9-92A1-6A5FB81ED37F}"/>
              </a:ext>
            </a:extLst>
          </p:cNvPr>
          <p:cNvCxnSpPr>
            <a:cxnSpLocks/>
          </p:cNvCxnSpPr>
          <p:nvPr/>
        </p:nvCxnSpPr>
        <p:spPr>
          <a:xfrm flipV="1">
            <a:off x="8442423" y="2881819"/>
            <a:ext cx="1896393" cy="2685188"/>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51BC22-DDE0-4725-963E-9D41138CB5EA}"/>
              </a:ext>
            </a:extLst>
          </p:cNvPr>
          <p:cNvSpPr txBox="1"/>
          <p:nvPr/>
        </p:nvSpPr>
        <p:spPr>
          <a:xfrm>
            <a:off x="677955" y="2787898"/>
            <a:ext cx="4553553" cy="1569660"/>
          </a:xfrm>
          <a:prstGeom prst="rect">
            <a:avLst/>
          </a:prstGeom>
          <a:noFill/>
        </p:spPr>
        <p:txBody>
          <a:bodyPr wrap="square" rtlCol="0">
            <a:spAutoFit/>
          </a:bodyPr>
          <a:lstStyle/>
          <a:p>
            <a:r>
              <a:rPr lang="en-US" sz="2400" dirty="0">
                <a:solidFill>
                  <a:schemeClr val="bg1"/>
                </a:solidFill>
              </a:rPr>
              <a:t>Compare the rate of O</a:t>
            </a:r>
            <a:r>
              <a:rPr lang="en-US" sz="2400" baseline="-25000" dirty="0">
                <a:solidFill>
                  <a:schemeClr val="bg1"/>
                </a:solidFill>
              </a:rPr>
              <a:t>2</a:t>
            </a:r>
            <a:r>
              <a:rPr lang="en-US" sz="2400" dirty="0">
                <a:solidFill>
                  <a:schemeClr val="bg1"/>
                </a:solidFill>
              </a:rPr>
              <a:t> production at point B to point C:</a:t>
            </a:r>
          </a:p>
          <a:p>
            <a:endParaRPr lang="en-US" sz="2400" dirty="0">
              <a:solidFill>
                <a:schemeClr val="bg1"/>
              </a:solidFill>
            </a:endParaRPr>
          </a:p>
          <a:p>
            <a:r>
              <a:rPr lang="en-US" sz="2400" dirty="0">
                <a:solidFill>
                  <a:schemeClr val="bg1"/>
                </a:solidFill>
              </a:rPr>
              <a:t>Is the rate higher, lower, or equal?</a:t>
            </a:r>
          </a:p>
        </p:txBody>
      </p:sp>
      <p:sp>
        <p:nvSpPr>
          <p:cNvPr id="15" name="TextBox 14">
            <a:extLst>
              <a:ext uri="{FF2B5EF4-FFF2-40B4-BE49-F238E27FC236}">
                <a16:creationId xmlns:a16="http://schemas.microsoft.com/office/drawing/2014/main" id="{2D78B398-578F-4504-A834-4CCC604A251D}"/>
              </a:ext>
            </a:extLst>
          </p:cNvPr>
          <p:cNvSpPr txBox="1"/>
          <p:nvPr/>
        </p:nvSpPr>
        <p:spPr>
          <a:xfrm>
            <a:off x="6123760" y="2757643"/>
            <a:ext cx="512065" cy="461665"/>
          </a:xfrm>
          <a:prstGeom prst="rect">
            <a:avLst/>
          </a:prstGeom>
          <a:noFill/>
        </p:spPr>
        <p:txBody>
          <a:bodyPr wrap="square" rtlCol="0">
            <a:spAutoFit/>
          </a:bodyPr>
          <a:lstStyle/>
          <a:p>
            <a:r>
              <a:rPr lang="en-US" sz="2400" dirty="0">
                <a:solidFill>
                  <a:schemeClr val="bg1"/>
                </a:solidFill>
              </a:rPr>
              <a:t>C</a:t>
            </a:r>
          </a:p>
        </p:txBody>
      </p:sp>
      <p:sp>
        <p:nvSpPr>
          <p:cNvPr id="46" name="TextBox 45">
            <a:extLst>
              <a:ext uri="{FF2B5EF4-FFF2-40B4-BE49-F238E27FC236}">
                <a16:creationId xmlns:a16="http://schemas.microsoft.com/office/drawing/2014/main" id="{35C160B0-A730-4037-9F95-7E011878AC32}"/>
              </a:ext>
            </a:extLst>
          </p:cNvPr>
          <p:cNvSpPr txBox="1"/>
          <p:nvPr/>
        </p:nvSpPr>
        <p:spPr>
          <a:xfrm>
            <a:off x="5925981" y="3847401"/>
            <a:ext cx="512065" cy="461665"/>
          </a:xfrm>
          <a:prstGeom prst="rect">
            <a:avLst/>
          </a:prstGeom>
          <a:noFill/>
        </p:spPr>
        <p:txBody>
          <a:bodyPr wrap="square" rtlCol="0">
            <a:spAutoFit/>
          </a:bodyPr>
          <a:lstStyle/>
          <a:p>
            <a:r>
              <a:rPr lang="en-US" sz="2400" dirty="0">
                <a:solidFill>
                  <a:schemeClr val="bg1"/>
                </a:solidFill>
              </a:rPr>
              <a:t>B</a:t>
            </a:r>
          </a:p>
        </p:txBody>
      </p:sp>
      <p:cxnSp>
        <p:nvCxnSpPr>
          <p:cNvPr id="19" name="Straight Connector 18">
            <a:extLst>
              <a:ext uri="{FF2B5EF4-FFF2-40B4-BE49-F238E27FC236}">
                <a16:creationId xmlns:a16="http://schemas.microsoft.com/office/drawing/2014/main" id="{6F3F64C5-4535-4482-8855-7ED9CE9B7374}"/>
              </a:ext>
            </a:extLst>
          </p:cNvPr>
          <p:cNvCxnSpPr>
            <a:cxnSpLocks/>
          </p:cNvCxnSpPr>
          <p:nvPr/>
        </p:nvCxnSpPr>
        <p:spPr>
          <a:xfrm flipV="1">
            <a:off x="9018272" y="3500217"/>
            <a:ext cx="1491128" cy="928559"/>
          </a:xfrm>
          <a:prstGeom prst="line">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9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70386" y="2420154"/>
            <a:ext cx="3988095" cy="411505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664133" y="1187772"/>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64133" y="1187772"/>
                <a:ext cx="3406253" cy="754309"/>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p:cNvCxnSpPr/>
          <p:nvPr/>
        </p:nvCxnSpPr>
        <p:spPr>
          <a:xfrm flipV="1">
            <a:off x="10355647" y="3907463"/>
            <a:ext cx="21449" cy="17711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79241" y="3934219"/>
            <a:ext cx="2382386" cy="10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55281" y="3940013"/>
            <a:ext cx="2425191" cy="6"/>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369839" y="3972582"/>
            <a:ext cx="9072" cy="1702354"/>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130591" y="3907463"/>
            <a:ext cx="11369" cy="1674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989042" y="3921081"/>
            <a:ext cx="2152919" cy="1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979241" y="3906708"/>
            <a:ext cx="2151350" cy="8201"/>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141960" y="3936046"/>
            <a:ext cx="0" cy="1736986"/>
          </a:xfrm>
          <a:prstGeom prst="straightConnector1">
            <a:avLst/>
          </a:prstGeom>
          <a:ln>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53285" y="370588"/>
            <a:ext cx="8032866" cy="461665"/>
          </a:xfrm>
          <a:prstGeom prst="rect">
            <a:avLst/>
          </a:prstGeom>
          <a:noFill/>
        </p:spPr>
        <p:txBody>
          <a:bodyPr wrap="square" rtlCol="0">
            <a:spAutoFit/>
          </a:bodyPr>
          <a:lstStyle/>
          <a:p>
            <a:r>
              <a:rPr lang="en-US" sz="2400" dirty="0">
                <a:solidFill>
                  <a:schemeClr val="bg1"/>
                </a:solidFill>
              </a:rPr>
              <a:t>Calculate the rate of oxygen production at 45 seconds</a:t>
            </a:r>
          </a:p>
        </p:txBody>
      </p:sp>
      <mc:AlternateContent xmlns:mc="http://schemas.openxmlformats.org/markup-compatibility/2006" xmlns:a14="http://schemas.microsoft.com/office/drawing/2010/main">
        <mc:Choice Requires="a14">
          <p:sp>
            <p:nvSpPr>
              <p:cNvPr id="46" name="TextBox 45"/>
              <p:cNvSpPr txBox="1"/>
              <p:nvPr/>
            </p:nvSpPr>
            <p:spPr>
              <a:xfrm>
                <a:off x="622548" y="3008083"/>
                <a:ext cx="4024866" cy="18544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17.5</m:t>
                          </m:r>
                          <m:r>
                            <a:rPr lang="en-US" sz="2400" b="0" i="1" smtClean="0">
                              <a:solidFill>
                                <a:schemeClr val="bg1"/>
                              </a:solidFill>
                              <a:latin typeface="Cambria Math" panose="02040503050406030204" pitchFamily="18" charset="0"/>
                            </a:rPr>
                            <m:t>𝑚𝑜𝑙</m:t>
                          </m:r>
                          <m:r>
                            <a:rPr lang="en-US" sz="2400" b="0" i="1" smtClean="0">
                              <a:solidFill>
                                <a:schemeClr val="bg1"/>
                              </a:solidFill>
                              <a:latin typeface="Cambria Math" panose="02040503050406030204" pitchFamily="18" charset="0"/>
                            </a:rPr>
                            <m:t>−17.5</m:t>
                          </m:r>
                          <m:r>
                            <a:rPr lang="en-US" sz="2400" b="0" i="1" smtClean="0">
                              <a:solidFill>
                                <a:schemeClr val="bg1"/>
                              </a:solidFill>
                              <a:latin typeface="Cambria Math" panose="02040503050406030204" pitchFamily="18" charset="0"/>
                            </a:rPr>
                            <m:t>𝑚𝑜𝑙</m:t>
                          </m:r>
                        </m:num>
                        <m:den>
                          <m:r>
                            <a:rPr lang="en-US" sz="2400" b="0" i="1" smtClean="0">
                              <a:solidFill>
                                <a:schemeClr val="bg1"/>
                              </a:solidFill>
                              <a:latin typeface="Cambria Math" panose="02040503050406030204" pitchFamily="18" charset="0"/>
                            </a:rPr>
                            <m:t>50</m:t>
                          </m:r>
                          <m:r>
                            <a:rPr lang="en-US" sz="2400" b="0" i="1" smtClean="0">
                              <a:solidFill>
                                <a:schemeClr val="bg1"/>
                              </a:solidFill>
                              <a:latin typeface="Cambria Math" panose="02040503050406030204" pitchFamily="18" charset="0"/>
                            </a:rPr>
                            <m:t>𝑠𝑒𝑐</m:t>
                          </m:r>
                          <m:r>
                            <a:rPr lang="en-US" sz="2400" b="0" i="1" smtClean="0">
                              <a:solidFill>
                                <a:schemeClr val="bg1"/>
                              </a:solidFill>
                              <a:latin typeface="Cambria Math" panose="02040503050406030204" pitchFamily="18" charset="0"/>
                            </a:rPr>
                            <m:t>−45</m:t>
                          </m:r>
                          <m:r>
                            <a:rPr lang="en-US" sz="2400" b="0" i="1" smtClean="0">
                              <a:solidFill>
                                <a:schemeClr val="bg1"/>
                              </a:solidFill>
                              <a:latin typeface="Cambria Math" panose="02040503050406030204" pitchFamily="18" charset="0"/>
                            </a:rPr>
                            <m:t>𝑠𝑒𝑐</m:t>
                          </m:r>
                        </m:den>
                      </m:f>
                    </m:oMath>
                  </m:oMathPara>
                </a14:m>
                <a:endParaRPr lang="en-US" sz="2400" b="0" dirty="0">
                  <a:solidFill>
                    <a:schemeClr val="bg1"/>
                  </a:solidFill>
                </a:endParaRPr>
              </a:p>
              <a:p>
                <a:endParaRPr lang="en-US" sz="2400" dirty="0">
                  <a:solidFill>
                    <a:schemeClr val="bg1"/>
                  </a:solidFill>
                </a:endParaRPr>
              </a:p>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m:t>
                          </m:r>
                          <m:r>
                            <a:rPr lang="en-US" sz="2400" b="0" i="1" smtClean="0">
                              <a:solidFill>
                                <a:schemeClr val="bg1"/>
                              </a:solidFill>
                              <a:latin typeface="Cambria Math" panose="02040503050406030204" pitchFamily="18" charset="0"/>
                            </a:rPr>
                            <m:t>𝑚𝑜𝑙</m:t>
                          </m:r>
                        </m:num>
                        <m:den>
                          <m:r>
                            <a:rPr lang="en-US" sz="2400" b="0" i="1" smtClean="0">
                              <a:solidFill>
                                <a:schemeClr val="bg1"/>
                              </a:solidFill>
                              <a:latin typeface="Cambria Math" panose="02040503050406030204" pitchFamily="18" charset="0"/>
                            </a:rPr>
                            <m:t>5</m:t>
                          </m:r>
                          <m:r>
                            <a:rPr lang="en-US" sz="2400" b="0" i="1" smtClean="0">
                              <a:solidFill>
                                <a:schemeClr val="bg1"/>
                              </a:solidFill>
                              <a:latin typeface="Cambria Math" panose="02040503050406030204" pitchFamily="18" charset="0"/>
                            </a:rPr>
                            <m:t>𝑠𝑒𝑐</m:t>
                          </m:r>
                        </m:den>
                      </m:f>
                      <m:r>
                        <a:rPr lang="en-US" sz="2400" b="0" i="1" smtClean="0">
                          <a:solidFill>
                            <a:schemeClr val="bg1"/>
                          </a:solidFill>
                          <a:latin typeface="Cambria Math" panose="02040503050406030204" pitchFamily="18" charset="0"/>
                        </a:rPr>
                        <m:t>=0</m:t>
                      </m:r>
                      <m:r>
                        <a:rPr lang="en-US" sz="2400" b="0" i="1" smtClean="0">
                          <a:solidFill>
                            <a:schemeClr val="bg1"/>
                          </a:solidFill>
                          <a:latin typeface="Cambria Math" panose="02040503050406030204" pitchFamily="18" charset="0"/>
                        </a:rPr>
                        <m:t>𝑚𝑜𝑙</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𝑠𝑒𝑐</m:t>
                      </m:r>
                    </m:oMath>
                  </m:oMathPara>
                </a14:m>
                <a:endParaRPr lang="en-US" sz="2400" dirty="0" err="1">
                  <a:solidFill>
                    <a:schemeClr val="bg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22548" y="3008083"/>
                <a:ext cx="4024866" cy="1854482"/>
              </a:xfrm>
              <a:prstGeom prst="rect">
                <a:avLst/>
              </a:prstGeom>
              <a:blipFill>
                <a:blip r:embed="rId4"/>
                <a:stretch>
                  <a:fillRect/>
                </a:stretch>
              </a:blipFill>
            </p:spPr>
            <p:txBody>
              <a:bodyPr/>
              <a:lstStyle/>
              <a:p>
                <a:r>
                  <a:rPr lang="en-US">
                    <a:noFill/>
                  </a:rPr>
                  <a:t> </a:t>
                </a:r>
              </a:p>
            </p:txBody>
          </p:sp>
        </mc:Fallback>
      </mc:AlternateContent>
      <p:sp>
        <p:nvSpPr>
          <p:cNvPr id="3" name="TextBox 2"/>
          <p:cNvSpPr txBox="1"/>
          <p:nvPr/>
        </p:nvSpPr>
        <p:spPr>
          <a:xfrm>
            <a:off x="499533" y="5427133"/>
            <a:ext cx="6070600" cy="830997"/>
          </a:xfrm>
          <a:prstGeom prst="rect">
            <a:avLst/>
          </a:prstGeom>
          <a:noFill/>
        </p:spPr>
        <p:txBody>
          <a:bodyPr wrap="square" rtlCol="0">
            <a:spAutoFit/>
          </a:bodyPr>
          <a:lstStyle/>
          <a:p>
            <a:r>
              <a:rPr lang="en-US" sz="2400" b="1" dirty="0">
                <a:solidFill>
                  <a:schemeClr val="bg1"/>
                </a:solidFill>
              </a:rPr>
              <a:t>You must include </a:t>
            </a:r>
            <a:r>
              <a:rPr lang="en-US" sz="2400" b="1" i="1" u="sng" dirty="0">
                <a:solidFill>
                  <a:schemeClr val="bg1"/>
                </a:solidFill>
              </a:rPr>
              <a:t>average</a:t>
            </a:r>
            <a:r>
              <a:rPr lang="en-US" sz="2400" b="1" dirty="0">
                <a:solidFill>
                  <a:schemeClr val="bg1"/>
                </a:solidFill>
              </a:rPr>
              <a:t> rate of enzyme activity O</a:t>
            </a:r>
            <a:r>
              <a:rPr lang="en-US" sz="2400" b="1" baseline="-25000" dirty="0">
                <a:solidFill>
                  <a:schemeClr val="bg1"/>
                </a:solidFill>
              </a:rPr>
              <a:t>2</a:t>
            </a:r>
            <a:r>
              <a:rPr lang="en-US" sz="2400" b="1" dirty="0">
                <a:solidFill>
                  <a:schemeClr val="bg1"/>
                </a:solidFill>
              </a:rPr>
              <a:t>ppm/sec</a:t>
            </a:r>
          </a:p>
        </p:txBody>
      </p:sp>
    </p:spTree>
    <p:extLst>
      <p:ext uri="{BB962C8B-B14F-4D97-AF65-F5344CB8AC3E}">
        <p14:creationId xmlns:p14="http://schemas.microsoft.com/office/powerpoint/2010/main" val="8519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up)">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5" y="1175657"/>
            <a:ext cx="3900196" cy="1200329"/>
          </a:xfrm>
          <a:prstGeom prst="rect">
            <a:avLst/>
          </a:prstGeom>
          <a:noFill/>
        </p:spPr>
        <p:txBody>
          <a:bodyPr wrap="square" rtlCol="0">
            <a:spAutoFit/>
          </a:bodyPr>
          <a:lstStyle/>
          <a:p>
            <a:r>
              <a:rPr lang="en-US" sz="2400" dirty="0">
                <a:solidFill>
                  <a:schemeClr val="bg1"/>
                </a:solidFill>
              </a:rPr>
              <a:t>Make 5 observations (pepsin, amylase, </a:t>
            </a:r>
            <a:r>
              <a:rPr lang="en-US" sz="2400">
                <a:solidFill>
                  <a:schemeClr val="bg1"/>
                </a:solidFill>
              </a:rPr>
              <a:t>and trypsin) </a:t>
            </a:r>
            <a:r>
              <a:rPr lang="en-US" sz="2400" dirty="0">
                <a:solidFill>
                  <a:schemeClr val="bg1"/>
                </a:solidFill>
              </a:rPr>
              <a:t>are all enzymes</a:t>
            </a:r>
          </a:p>
        </p:txBody>
      </p:sp>
      <p:sp>
        <p:nvSpPr>
          <p:cNvPr id="3" name="TextBox 2"/>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4" name="TextBox 3"/>
          <p:cNvSpPr txBox="1"/>
          <p:nvPr/>
        </p:nvSpPr>
        <p:spPr>
          <a:xfrm rot="16200000">
            <a:off x="2750617" y="3398964"/>
            <a:ext cx="3894771" cy="369332"/>
          </a:xfrm>
          <a:prstGeom prst="rect">
            <a:avLst/>
          </a:prstGeom>
          <a:solidFill>
            <a:schemeClr val="bg1"/>
          </a:solidFill>
        </p:spPr>
        <p:txBody>
          <a:bodyPr wrap="square" rtlCol="0">
            <a:spAutoFit/>
          </a:bodyPr>
          <a:lstStyle/>
          <a:p>
            <a:r>
              <a:rPr lang="en-US" dirty="0"/>
              <a:t>Enzyme Activity (product/sec)</a:t>
            </a:r>
          </a:p>
        </p:txBody>
      </p:sp>
    </p:spTree>
    <p:extLst>
      <p:ext uri="{BB962C8B-B14F-4D97-AF65-F5344CB8AC3E}">
        <p14:creationId xmlns:p14="http://schemas.microsoft.com/office/powerpoint/2010/main" val="152554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104" y="1194318"/>
            <a:ext cx="3900196" cy="461665"/>
          </a:xfrm>
          <a:prstGeom prst="rect">
            <a:avLst/>
          </a:prstGeom>
          <a:noFill/>
        </p:spPr>
        <p:txBody>
          <a:bodyPr wrap="square" rtlCol="0">
            <a:spAutoFit/>
          </a:bodyPr>
          <a:lstStyle/>
          <a:p>
            <a:r>
              <a:rPr lang="en-US" sz="2400" dirty="0">
                <a:solidFill>
                  <a:schemeClr val="bg1"/>
                </a:solidFill>
              </a:rPr>
              <a:t>Explain what’s illustrated</a:t>
            </a:r>
          </a:p>
        </p:txBody>
      </p:sp>
      <p:sp>
        <p:nvSpPr>
          <p:cNvPr id="4" name="TextBox 3"/>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6" name="TextBox 5"/>
          <p:cNvSpPr txBox="1"/>
          <p:nvPr/>
        </p:nvSpPr>
        <p:spPr>
          <a:xfrm rot="16200000">
            <a:off x="2714752" y="3551364"/>
            <a:ext cx="3894771" cy="369332"/>
          </a:xfrm>
          <a:prstGeom prst="rect">
            <a:avLst/>
          </a:prstGeom>
          <a:solidFill>
            <a:schemeClr val="bg1"/>
          </a:solidFill>
        </p:spPr>
        <p:txBody>
          <a:bodyPr wrap="square" rtlCol="0">
            <a:spAutoFit/>
          </a:bodyPr>
          <a:lstStyle/>
          <a:p>
            <a:r>
              <a:rPr lang="en-US" dirty="0"/>
              <a:t>Enzyme Activity (product/sec)</a:t>
            </a:r>
          </a:p>
        </p:txBody>
      </p:sp>
    </p:spTree>
    <p:extLst>
      <p:ext uri="{BB962C8B-B14F-4D97-AF65-F5344CB8AC3E}">
        <p14:creationId xmlns:p14="http://schemas.microsoft.com/office/powerpoint/2010/main" val="37964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83559" y="1996751"/>
            <a:ext cx="37323" cy="382555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2383" y="1959428"/>
            <a:ext cx="15552" cy="38628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4653" y="1569730"/>
            <a:ext cx="52874" cy="42525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4237" y="2322808"/>
            <a:ext cx="4354349" cy="1200329"/>
          </a:xfrm>
          <a:prstGeom prst="rect">
            <a:avLst/>
          </a:prstGeom>
          <a:noFill/>
        </p:spPr>
        <p:txBody>
          <a:bodyPr wrap="square" rtlCol="0">
            <a:spAutoFit/>
          </a:bodyPr>
          <a:lstStyle/>
          <a:p>
            <a:r>
              <a:rPr lang="en-US" sz="2400" dirty="0">
                <a:solidFill>
                  <a:schemeClr val="bg1"/>
                </a:solidFill>
              </a:rPr>
              <a:t>Amylase is an enzyme that cleaves starch (a polysaccharide) into maltose (a disaccharide)</a:t>
            </a:r>
          </a:p>
        </p:txBody>
      </p:sp>
      <p:sp>
        <p:nvSpPr>
          <p:cNvPr id="11" name="TextBox 10"/>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12" name="TextBox 11"/>
          <p:cNvSpPr txBox="1"/>
          <p:nvPr/>
        </p:nvSpPr>
        <p:spPr>
          <a:xfrm>
            <a:off x="320351" y="506963"/>
            <a:ext cx="4354349" cy="1200329"/>
          </a:xfrm>
          <a:prstGeom prst="rect">
            <a:avLst/>
          </a:prstGeom>
          <a:noFill/>
        </p:spPr>
        <p:txBody>
          <a:bodyPr wrap="square" rtlCol="0">
            <a:spAutoFit/>
          </a:bodyPr>
          <a:lstStyle/>
          <a:p>
            <a:r>
              <a:rPr lang="en-US" sz="2400" dirty="0">
                <a:solidFill>
                  <a:schemeClr val="bg1"/>
                </a:solidFill>
              </a:rPr>
              <a:t>Pepsin is an enzyme that cleaves proteins (polypeptides) into smaller polypeptides</a:t>
            </a:r>
          </a:p>
        </p:txBody>
      </p:sp>
      <p:sp>
        <p:nvSpPr>
          <p:cNvPr id="13" name="TextBox 12"/>
          <p:cNvSpPr txBox="1"/>
          <p:nvPr/>
        </p:nvSpPr>
        <p:spPr>
          <a:xfrm>
            <a:off x="215335" y="4138653"/>
            <a:ext cx="4354349" cy="1200329"/>
          </a:xfrm>
          <a:prstGeom prst="rect">
            <a:avLst/>
          </a:prstGeom>
          <a:noFill/>
        </p:spPr>
        <p:txBody>
          <a:bodyPr wrap="square" rtlCol="0">
            <a:spAutoFit/>
          </a:bodyPr>
          <a:lstStyle/>
          <a:p>
            <a:r>
              <a:rPr lang="en-US" sz="2400" dirty="0">
                <a:solidFill>
                  <a:schemeClr val="bg1"/>
                </a:solidFill>
              </a:rPr>
              <a:t>Trypsin is an enzyme that cleaves polypeptides into smaller peptides</a:t>
            </a:r>
          </a:p>
        </p:txBody>
      </p:sp>
      <p:sp>
        <p:nvSpPr>
          <p:cNvPr id="14" name="TextBox 13"/>
          <p:cNvSpPr txBox="1"/>
          <p:nvPr/>
        </p:nvSpPr>
        <p:spPr>
          <a:xfrm rot="16200000">
            <a:off x="2750617" y="3398964"/>
            <a:ext cx="3894771" cy="369332"/>
          </a:xfrm>
          <a:prstGeom prst="rect">
            <a:avLst/>
          </a:prstGeom>
          <a:solidFill>
            <a:schemeClr val="bg1"/>
          </a:solidFill>
        </p:spPr>
        <p:txBody>
          <a:bodyPr wrap="square" rtlCol="0">
            <a:spAutoFit/>
          </a:bodyPr>
          <a:lstStyle/>
          <a:p>
            <a:r>
              <a:rPr lang="en-US" dirty="0"/>
              <a:t>Enzyme Activity (product/sec)</a:t>
            </a:r>
          </a:p>
        </p:txBody>
      </p:sp>
    </p:spTree>
    <p:extLst>
      <p:ext uri="{BB962C8B-B14F-4D97-AF65-F5344CB8AC3E}">
        <p14:creationId xmlns:p14="http://schemas.microsoft.com/office/powerpoint/2010/main" val="393147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83559" y="1996751"/>
            <a:ext cx="37323" cy="382555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2383" y="1959428"/>
            <a:ext cx="15552" cy="38628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4653" y="1569730"/>
            <a:ext cx="52874" cy="42525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12" name="TextBox 11"/>
          <p:cNvSpPr txBox="1"/>
          <p:nvPr/>
        </p:nvSpPr>
        <p:spPr>
          <a:xfrm>
            <a:off x="262718" y="369401"/>
            <a:ext cx="4354349" cy="1200329"/>
          </a:xfrm>
          <a:prstGeom prst="rect">
            <a:avLst/>
          </a:prstGeom>
          <a:noFill/>
        </p:spPr>
        <p:txBody>
          <a:bodyPr wrap="square" rtlCol="0">
            <a:spAutoFit/>
          </a:bodyPr>
          <a:lstStyle/>
          <a:p>
            <a:r>
              <a:rPr lang="en-US" sz="2400" dirty="0">
                <a:solidFill>
                  <a:schemeClr val="bg1"/>
                </a:solidFill>
              </a:rPr>
              <a:t>Where do you think you would find these enzymes in the human body?</a:t>
            </a:r>
          </a:p>
        </p:txBody>
      </p:sp>
      <p:sp>
        <p:nvSpPr>
          <p:cNvPr id="10" name="TextBox 9"/>
          <p:cNvSpPr txBox="1"/>
          <p:nvPr/>
        </p:nvSpPr>
        <p:spPr>
          <a:xfrm>
            <a:off x="262717" y="2383301"/>
            <a:ext cx="4354349" cy="1200329"/>
          </a:xfrm>
          <a:prstGeom prst="rect">
            <a:avLst/>
          </a:prstGeom>
          <a:noFill/>
        </p:spPr>
        <p:txBody>
          <a:bodyPr wrap="square" rtlCol="0">
            <a:spAutoFit/>
          </a:bodyPr>
          <a:lstStyle/>
          <a:p>
            <a:r>
              <a:rPr lang="en-US" sz="2400" dirty="0">
                <a:solidFill>
                  <a:schemeClr val="bg1"/>
                </a:solidFill>
              </a:rPr>
              <a:t>What do you think the pH set point is in these parts of the body? </a:t>
            </a:r>
          </a:p>
        </p:txBody>
      </p:sp>
      <p:sp>
        <p:nvSpPr>
          <p:cNvPr id="13" name="TextBox 12"/>
          <p:cNvSpPr txBox="1"/>
          <p:nvPr/>
        </p:nvSpPr>
        <p:spPr>
          <a:xfrm rot="16200000">
            <a:off x="2750617" y="3398964"/>
            <a:ext cx="3894771" cy="369332"/>
          </a:xfrm>
          <a:prstGeom prst="rect">
            <a:avLst/>
          </a:prstGeom>
          <a:solidFill>
            <a:schemeClr val="bg1"/>
          </a:solidFill>
        </p:spPr>
        <p:txBody>
          <a:bodyPr wrap="square" rtlCol="0">
            <a:spAutoFit/>
          </a:bodyPr>
          <a:lstStyle/>
          <a:p>
            <a:r>
              <a:rPr lang="en-US" dirty="0"/>
              <a:t>Enzyme Activity (product/sec)</a:t>
            </a:r>
          </a:p>
        </p:txBody>
      </p:sp>
    </p:spTree>
    <p:extLst>
      <p:ext uri="{BB962C8B-B14F-4D97-AF65-F5344CB8AC3E}">
        <p14:creationId xmlns:p14="http://schemas.microsoft.com/office/powerpoint/2010/main" val="78719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zyme function at 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0" y="956096"/>
            <a:ext cx="7291459" cy="5164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83559" y="1996751"/>
            <a:ext cx="37323" cy="382555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2383" y="1959428"/>
            <a:ext cx="15552" cy="38628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4653" y="1569730"/>
            <a:ext cx="52874" cy="42525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56375" y="6120882"/>
            <a:ext cx="3657600" cy="461665"/>
          </a:xfrm>
          <a:prstGeom prst="rect">
            <a:avLst/>
          </a:prstGeom>
          <a:noFill/>
        </p:spPr>
        <p:txBody>
          <a:bodyPr wrap="square" rtlCol="0">
            <a:spAutoFit/>
          </a:bodyPr>
          <a:lstStyle/>
          <a:p>
            <a:r>
              <a:rPr lang="en-US" sz="2400" dirty="0">
                <a:solidFill>
                  <a:schemeClr val="bg1"/>
                </a:solidFill>
              </a:rPr>
              <a:t>pH</a:t>
            </a:r>
          </a:p>
        </p:txBody>
      </p:sp>
      <p:sp>
        <p:nvSpPr>
          <p:cNvPr id="10" name="TextBox 9"/>
          <p:cNvSpPr txBox="1"/>
          <p:nvPr/>
        </p:nvSpPr>
        <p:spPr>
          <a:xfrm>
            <a:off x="262718" y="1262558"/>
            <a:ext cx="4354349" cy="1200329"/>
          </a:xfrm>
          <a:prstGeom prst="rect">
            <a:avLst/>
          </a:prstGeom>
          <a:noFill/>
        </p:spPr>
        <p:txBody>
          <a:bodyPr wrap="square" rtlCol="0">
            <a:spAutoFit/>
          </a:bodyPr>
          <a:lstStyle/>
          <a:p>
            <a:r>
              <a:rPr lang="en-US" sz="2400" dirty="0">
                <a:solidFill>
                  <a:schemeClr val="bg1"/>
                </a:solidFill>
              </a:rPr>
              <a:t>Describe the enzyme activity of trypsin if it were found in the stomach</a:t>
            </a:r>
          </a:p>
        </p:txBody>
      </p:sp>
      <p:sp>
        <p:nvSpPr>
          <p:cNvPr id="13" name="TextBox 12"/>
          <p:cNvSpPr txBox="1"/>
          <p:nvPr/>
        </p:nvSpPr>
        <p:spPr>
          <a:xfrm rot="16200000">
            <a:off x="2750617" y="3398964"/>
            <a:ext cx="3894771" cy="369332"/>
          </a:xfrm>
          <a:prstGeom prst="rect">
            <a:avLst/>
          </a:prstGeom>
          <a:solidFill>
            <a:schemeClr val="bg1"/>
          </a:solidFill>
        </p:spPr>
        <p:txBody>
          <a:bodyPr wrap="square" rtlCol="0">
            <a:spAutoFit/>
          </a:bodyPr>
          <a:lstStyle/>
          <a:p>
            <a:r>
              <a:rPr lang="en-US" dirty="0"/>
              <a:t>Enzyme Activity (product/sec)</a:t>
            </a:r>
          </a:p>
        </p:txBody>
      </p:sp>
      <p:sp>
        <p:nvSpPr>
          <p:cNvPr id="14" name="TextBox 13">
            <a:extLst>
              <a:ext uri="{FF2B5EF4-FFF2-40B4-BE49-F238E27FC236}">
                <a16:creationId xmlns:a16="http://schemas.microsoft.com/office/drawing/2014/main" id="{DD70E37C-DA55-4C4C-AD55-8D2C4F90EBD3}"/>
              </a:ext>
            </a:extLst>
          </p:cNvPr>
          <p:cNvSpPr txBox="1"/>
          <p:nvPr/>
        </p:nvSpPr>
        <p:spPr>
          <a:xfrm>
            <a:off x="262718" y="2775313"/>
            <a:ext cx="4354349" cy="3046988"/>
          </a:xfrm>
          <a:prstGeom prst="rect">
            <a:avLst/>
          </a:prstGeom>
          <a:noFill/>
        </p:spPr>
        <p:txBody>
          <a:bodyPr wrap="square" rtlCol="0">
            <a:spAutoFit/>
          </a:bodyPr>
          <a:lstStyle/>
          <a:p>
            <a:r>
              <a:rPr lang="en-US" sz="2400" dirty="0">
                <a:solidFill>
                  <a:schemeClr val="bg1"/>
                </a:solidFill>
              </a:rPr>
              <a:t>Justify your answer to the previous question. A justification has 3 components: 1) Scientific knowledge and/or theory; 2) specific data from your analysis related to the knowledge; and 3) an explanation of how the data relates to the knowledge.</a:t>
            </a:r>
          </a:p>
        </p:txBody>
      </p:sp>
    </p:spTree>
    <p:extLst>
      <p:ext uri="{BB962C8B-B14F-4D97-AF65-F5344CB8AC3E}">
        <p14:creationId xmlns:p14="http://schemas.microsoft.com/office/powerpoint/2010/main" val="102398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454" y="1017313"/>
            <a:ext cx="11184127" cy="1608637"/>
          </a:xfrm>
          <a:prstGeom prst="rect">
            <a:avLst/>
          </a:prstGeom>
          <a:noFill/>
        </p:spPr>
        <p:txBody>
          <a:bodyPr wrap="square" lIns="130039" tIns="65020" rIns="130039" bIns="65020" rtlCol="0">
            <a:spAutoFit/>
          </a:bodyPr>
          <a:lstStyle/>
          <a:p>
            <a:pPr algn="ctr"/>
            <a:r>
              <a:rPr lang="en-US" sz="2400" dirty="0">
                <a:solidFill>
                  <a:schemeClr val="bg1"/>
                </a:solidFill>
              </a:rPr>
              <a:t>What were some weaknesses of the way you planned and carried out your investigation? </a:t>
            </a:r>
          </a:p>
          <a:p>
            <a:pPr algn="ctr"/>
            <a:endParaRPr lang="en-US" sz="2400" dirty="0">
              <a:solidFill>
                <a:schemeClr val="bg1"/>
              </a:solidFill>
            </a:endParaRPr>
          </a:p>
          <a:p>
            <a:pPr algn="ctr"/>
            <a:r>
              <a:rPr lang="en-US" sz="2400" dirty="0">
                <a:solidFill>
                  <a:schemeClr val="bg1"/>
                </a:solidFill>
              </a:rPr>
              <a:t>(What made it less scientific?)</a:t>
            </a:r>
          </a:p>
        </p:txBody>
      </p:sp>
    </p:spTree>
    <p:extLst>
      <p:ext uri="{BB962C8B-B14F-4D97-AF65-F5344CB8AC3E}">
        <p14:creationId xmlns:p14="http://schemas.microsoft.com/office/powerpoint/2010/main" val="39422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Cause and effect: Mechanism and Prediction</a:t>
            </a:r>
          </a:p>
        </p:txBody>
      </p:sp>
      <p:sp>
        <p:nvSpPr>
          <p:cNvPr id="10" name="Rectangle 6"/>
          <p:cNvSpPr>
            <a:spLocks noChangeArrowheads="1"/>
          </p:cNvSpPr>
          <p:nvPr/>
        </p:nvSpPr>
        <p:spPr bwMode="auto">
          <a:xfrm>
            <a:off x="760964" y="3422397"/>
            <a:ext cx="10697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Empirical evidence is required to differentiate between cause and correlation and make claims about specific causes and effects.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Cause and effect relationships can be suggested and predicted for complex natural and human designed systems by examining what is known about smaller scale mechanisms within the system.</a:t>
            </a: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99447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151" y="3925663"/>
            <a:ext cx="8548913" cy="177561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Changes of energy and matter in a system can be described in terms of energy and matter flows into, out of, and within that system.</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Energy drives the cycling of matter within and between systems.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Energy and matter: Flows, Cycles, and Conservation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1175657" y="2837448"/>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11542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45" y="3739051"/>
            <a:ext cx="8548913" cy="165551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solidFill>
                  <a:schemeClr val="bg1"/>
                </a:solidFill>
              </a:rPr>
              <a:t>The functions and properties of natural and designed objects and systems can be inferred from their overall structure, the way their components are shaped and used, and the molecular substructures of its various materials.</a:t>
            </a: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Structure and Function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970384" y="270752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353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696" y="1038578"/>
            <a:ext cx="7802880" cy="869974"/>
          </a:xfrm>
          <a:prstGeom prst="rect">
            <a:avLst/>
          </a:prstGeom>
          <a:noFill/>
        </p:spPr>
        <p:txBody>
          <a:bodyPr wrap="square" lIns="130039" tIns="65020" rIns="130039" bIns="65020" rtlCol="0">
            <a:spAutoFit/>
          </a:bodyPr>
          <a:lstStyle/>
          <a:p>
            <a:pPr algn="ctr"/>
            <a:r>
              <a:rPr lang="en-US" sz="2400" dirty="0">
                <a:solidFill>
                  <a:schemeClr val="bg1"/>
                </a:solidFill>
              </a:rPr>
              <a:t>What rules should we make in order to ensure that our next investigation is scientific?</a:t>
            </a:r>
          </a:p>
        </p:txBody>
      </p:sp>
    </p:spTree>
    <p:extLst>
      <p:ext uri="{BB962C8B-B14F-4D97-AF65-F5344CB8AC3E}">
        <p14:creationId xmlns:p14="http://schemas.microsoft.com/office/powerpoint/2010/main" val="362868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eaker">
            <a:extLst>
              <a:ext uri="{FF2B5EF4-FFF2-40B4-BE49-F238E27FC236}">
                <a16:creationId xmlns:a16="http://schemas.microsoft.com/office/drawing/2014/main" id="{94F21DE7-FD08-425C-AF1D-494B66A022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340" y="1097280"/>
            <a:ext cx="2684825" cy="3654204"/>
          </a:xfrm>
          <a:prstGeom prst="rect">
            <a:avLst/>
          </a:prstGeom>
          <a:solidFill>
            <a:schemeClr val="bg1"/>
          </a:solidFill>
        </p:spPr>
      </p:pic>
      <p:pic>
        <p:nvPicPr>
          <p:cNvPr id="1026" name="Picture 2" descr="Image result for beaker">
            <a:extLst>
              <a:ext uri="{FF2B5EF4-FFF2-40B4-BE49-F238E27FC236}">
                <a16:creationId xmlns:a16="http://schemas.microsoft.com/office/drawing/2014/main" id="{D99C6504-696F-4F09-B49F-227576A7B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2222" y="1097280"/>
            <a:ext cx="2684825" cy="3654204"/>
          </a:xfrm>
          <a:prstGeom prst="rect">
            <a:avLst/>
          </a:prstGeom>
          <a:solidFill>
            <a:schemeClr val="bg1"/>
          </a:solidFill>
        </p:spPr>
      </p:pic>
      <p:sp>
        <p:nvSpPr>
          <p:cNvPr id="3" name="TextBox 2"/>
          <p:cNvSpPr txBox="1"/>
          <p:nvPr/>
        </p:nvSpPr>
        <p:spPr>
          <a:xfrm>
            <a:off x="1140008" y="5025528"/>
            <a:ext cx="10426890" cy="461665"/>
          </a:xfrm>
          <a:prstGeom prst="rect">
            <a:avLst/>
          </a:prstGeom>
          <a:noFill/>
        </p:spPr>
        <p:txBody>
          <a:bodyPr wrap="square" rtlCol="0">
            <a:spAutoFit/>
          </a:bodyPr>
          <a:lstStyle/>
          <a:p>
            <a:r>
              <a:rPr lang="en-US" sz="2400" dirty="0">
                <a:solidFill>
                  <a:schemeClr val="bg1"/>
                </a:solidFill>
              </a:rPr>
              <a:t>Describe the control groups, what they control for, and why they are necessary</a:t>
            </a:r>
          </a:p>
        </p:txBody>
      </p:sp>
      <p:sp>
        <p:nvSpPr>
          <p:cNvPr id="5" name="TextBox 4">
            <a:extLst>
              <a:ext uri="{FF2B5EF4-FFF2-40B4-BE49-F238E27FC236}">
                <a16:creationId xmlns:a16="http://schemas.microsoft.com/office/drawing/2014/main" id="{CD5B04AD-0952-4BCE-B3DA-F306406DDFF7}"/>
              </a:ext>
            </a:extLst>
          </p:cNvPr>
          <p:cNvSpPr txBox="1"/>
          <p:nvPr/>
        </p:nvSpPr>
        <p:spPr>
          <a:xfrm>
            <a:off x="2618835" y="1706369"/>
            <a:ext cx="2320290" cy="707886"/>
          </a:xfrm>
          <a:prstGeom prst="rect">
            <a:avLst/>
          </a:prstGeom>
          <a:noFill/>
        </p:spPr>
        <p:txBody>
          <a:bodyPr wrap="square" rtlCol="0">
            <a:spAutoFit/>
          </a:bodyPr>
          <a:lstStyle/>
          <a:p>
            <a:r>
              <a:rPr lang="en-US" sz="2000" b="1" dirty="0">
                <a:solidFill>
                  <a:srgbClr val="FF0000"/>
                </a:solidFill>
              </a:rPr>
              <a:t>5mL H</a:t>
            </a:r>
            <a:r>
              <a:rPr lang="en-US" sz="2000" b="1" baseline="-25000" dirty="0">
                <a:solidFill>
                  <a:srgbClr val="FF0000"/>
                </a:solidFill>
              </a:rPr>
              <a:t>2</a:t>
            </a:r>
            <a:r>
              <a:rPr lang="en-US" sz="2000" b="1" dirty="0">
                <a:solidFill>
                  <a:srgbClr val="FF0000"/>
                </a:solidFill>
              </a:rPr>
              <a:t>O</a:t>
            </a:r>
            <a:r>
              <a:rPr lang="en-US" sz="2000" b="1" baseline="-25000" dirty="0">
                <a:solidFill>
                  <a:srgbClr val="FF0000"/>
                </a:solidFill>
              </a:rPr>
              <a:t>2</a:t>
            </a:r>
            <a:r>
              <a:rPr lang="en-US" sz="2000" b="1" dirty="0">
                <a:solidFill>
                  <a:srgbClr val="FF0000"/>
                </a:solidFill>
              </a:rPr>
              <a:t> + 1mL distilled water</a:t>
            </a:r>
          </a:p>
        </p:txBody>
      </p:sp>
      <p:sp>
        <p:nvSpPr>
          <p:cNvPr id="8" name="TextBox 7">
            <a:extLst>
              <a:ext uri="{FF2B5EF4-FFF2-40B4-BE49-F238E27FC236}">
                <a16:creationId xmlns:a16="http://schemas.microsoft.com/office/drawing/2014/main" id="{DDD79D86-C520-4C10-8408-751E5047CEC1}"/>
              </a:ext>
            </a:extLst>
          </p:cNvPr>
          <p:cNvSpPr txBox="1"/>
          <p:nvPr/>
        </p:nvSpPr>
        <p:spPr>
          <a:xfrm>
            <a:off x="7314954" y="1758453"/>
            <a:ext cx="2320290" cy="707886"/>
          </a:xfrm>
          <a:prstGeom prst="rect">
            <a:avLst/>
          </a:prstGeom>
          <a:noFill/>
        </p:spPr>
        <p:txBody>
          <a:bodyPr wrap="square" rtlCol="0">
            <a:spAutoFit/>
          </a:bodyPr>
          <a:lstStyle/>
          <a:p>
            <a:r>
              <a:rPr lang="en-US" sz="2000" b="1" dirty="0">
                <a:solidFill>
                  <a:srgbClr val="FF0000"/>
                </a:solidFill>
              </a:rPr>
              <a:t>5mL H</a:t>
            </a:r>
            <a:r>
              <a:rPr lang="en-US" sz="2000" b="1" baseline="-25000" dirty="0">
                <a:solidFill>
                  <a:srgbClr val="FF0000"/>
                </a:solidFill>
              </a:rPr>
              <a:t>2</a:t>
            </a:r>
            <a:r>
              <a:rPr lang="en-US" sz="2000" b="1" dirty="0">
                <a:solidFill>
                  <a:srgbClr val="FF0000"/>
                </a:solidFill>
              </a:rPr>
              <a:t>O</a:t>
            </a:r>
            <a:r>
              <a:rPr lang="en-US" sz="2000" b="1" baseline="-25000" dirty="0">
                <a:solidFill>
                  <a:srgbClr val="FF0000"/>
                </a:solidFill>
              </a:rPr>
              <a:t>2</a:t>
            </a:r>
            <a:r>
              <a:rPr lang="en-US" sz="2000" b="1" dirty="0">
                <a:solidFill>
                  <a:srgbClr val="FF0000"/>
                </a:solidFill>
              </a:rPr>
              <a:t> + 1mL boiled catalase</a:t>
            </a:r>
          </a:p>
        </p:txBody>
      </p:sp>
    </p:spTree>
    <p:extLst>
      <p:ext uri="{BB962C8B-B14F-4D97-AF65-F5344CB8AC3E}">
        <p14:creationId xmlns:p14="http://schemas.microsoft.com/office/powerpoint/2010/main" val="207391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otato catalase expe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231" y="616403"/>
            <a:ext cx="4160919" cy="3128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0229" y="710292"/>
            <a:ext cx="6183086" cy="461665"/>
          </a:xfrm>
          <a:prstGeom prst="rect">
            <a:avLst/>
          </a:prstGeom>
          <a:noFill/>
        </p:spPr>
        <p:txBody>
          <a:bodyPr wrap="square" rtlCol="0">
            <a:spAutoFit/>
          </a:bodyPr>
          <a:lstStyle/>
          <a:p>
            <a:r>
              <a:rPr lang="en-US" sz="2400" dirty="0">
                <a:solidFill>
                  <a:schemeClr val="bg1"/>
                </a:solidFill>
              </a:rPr>
              <a:t>Explain what is illustrated</a:t>
            </a:r>
          </a:p>
        </p:txBody>
      </p:sp>
      <p:sp>
        <p:nvSpPr>
          <p:cNvPr id="4" name="TextBox 3"/>
          <p:cNvSpPr txBox="1"/>
          <p:nvPr/>
        </p:nvSpPr>
        <p:spPr>
          <a:xfrm>
            <a:off x="740229" y="1486806"/>
            <a:ext cx="6183086" cy="461665"/>
          </a:xfrm>
          <a:prstGeom prst="rect">
            <a:avLst/>
          </a:prstGeom>
          <a:noFill/>
        </p:spPr>
        <p:txBody>
          <a:bodyPr wrap="square" rtlCol="0">
            <a:spAutoFit/>
          </a:bodyPr>
          <a:lstStyle/>
          <a:p>
            <a:r>
              <a:rPr lang="en-US" sz="2400" dirty="0">
                <a:solidFill>
                  <a:schemeClr val="bg1"/>
                </a:solidFill>
              </a:rPr>
              <a:t>Was this a chemical change or physical change?</a:t>
            </a:r>
          </a:p>
        </p:txBody>
      </p:sp>
      <p:sp>
        <p:nvSpPr>
          <p:cNvPr id="5" name="TextBox 4"/>
          <p:cNvSpPr txBox="1"/>
          <p:nvPr/>
        </p:nvSpPr>
        <p:spPr>
          <a:xfrm>
            <a:off x="740229" y="2263320"/>
            <a:ext cx="6415314" cy="830997"/>
          </a:xfrm>
          <a:prstGeom prst="rect">
            <a:avLst/>
          </a:prstGeom>
          <a:noFill/>
        </p:spPr>
        <p:txBody>
          <a:bodyPr wrap="square" rtlCol="0">
            <a:spAutoFit/>
          </a:bodyPr>
          <a:lstStyle/>
          <a:p>
            <a:r>
              <a:rPr lang="en-US" sz="2400" dirty="0">
                <a:solidFill>
                  <a:schemeClr val="bg1"/>
                </a:solidFill>
              </a:rPr>
              <a:t>How do you know when a chemical change occurs?</a:t>
            </a:r>
          </a:p>
        </p:txBody>
      </p:sp>
      <p:sp>
        <p:nvSpPr>
          <p:cNvPr id="6" name="TextBox 5"/>
          <p:cNvSpPr txBox="1"/>
          <p:nvPr/>
        </p:nvSpPr>
        <p:spPr>
          <a:xfrm>
            <a:off x="740229" y="3283020"/>
            <a:ext cx="6415314" cy="461665"/>
          </a:xfrm>
          <a:prstGeom prst="rect">
            <a:avLst/>
          </a:prstGeom>
          <a:noFill/>
        </p:spPr>
        <p:txBody>
          <a:bodyPr wrap="square" rtlCol="0">
            <a:spAutoFit/>
          </a:bodyPr>
          <a:lstStyle/>
          <a:p>
            <a:r>
              <a:rPr lang="en-US" sz="2400" dirty="0">
                <a:solidFill>
                  <a:schemeClr val="bg1"/>
                </a:solidFill>
              </a:rPr>
              <a:t>How do you know when a physical change occurs?</a:t>
            </a:r>
          </a:p>
        </p:txBody>
      </p:sp>
    </p:spTree>
    <p:extLst>
      <p:ext uri="{BB962C8B-B14F-4D97-AF65-F5344CB8AC3E}">
        <p14:creationId xmlns:p14="http://schemas.microsoft.com/office/powerpoint/2010/main" val="4712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713171"/>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642" y="3419101"/>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457" y="4108868"/>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938" y="1604374"/>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55" y="4523350"/>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02857" y="4453752"/>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7371" y="333829"/>
            <a:ext cx="3831772" cy="461665"/>
          </a:xfrm>
          <a:prstGeom prst="rect">
            <a:avLst/>
          </a:prstGeom>
          <a:noFill/>
        </p:spPr>
        <p:txBody>
          <a:bodyPr wrap="square" rtlCol="0">
            <a:spAutoFit/>
          </a:bodyPr>
          <a:lstStyle/>
          <a:p>
            <a:r>
              <a:rPr lang="en-US" sz="2400" dirty="0">
                <a:solidFill>
                  <a:schemeClr val="bg1"/>
                </a:solidFill>
              </a:rPr>
              <a:t>Write down 5 observations</a:t>
            </a:r>
          </a:p>
        </p:txBody>
      </p: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21" y="4167691"/>
            <a:ext cx="1691821" cy="151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6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713171"/>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642" y="3419101"/>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457" y="4108868"/>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938" y="1604374"/>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55" y="4523350"/>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02857" y="4453752"/>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7371" y="333829"/>
            <a:ext cx="3831772" cy="461665"/>
          </a:xfrm>
          <a:prstGeom prst="rect">
            <a:avLst/>
          </a:prstGeom>
          <a:noFill/>
        </p:spPr>
        <p:txBody>
          <a:bodyPr wrap="square" rtlCol="0">
            <a:spAutoFit/>
          </a:bodyPr>
          <a:lstStyle/>
          <a:p>
            <a:r>
              <a:rPr lang="en-US" sz="2400" dirty="0">
                <a:solidFill>
                  <a:schemeClr val="bg1"/>
                </a:solidFill>
              </a:rPr>
              <a:t>Explain what’s illustrated</a:t>
            </a:r>
          </a:p>
        </p:txBody>
      </p: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21" y="4167691"/>
            <a:ext cx="1691821" cy="151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2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2"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22" y="1319799"/>
            <a:ext cx="1691821" cy="1518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328" y="2025729"/>
            <a:ext cx="885372" cy="689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lecular oxygen lewi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5143" y="2715496"/>
            <a:ext cx="1106260" cy="638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atalase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624" y="211002"/>
            <a:ext cx="3646261" cy="262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ructure of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541" y="3129978"/>
            <a:ext cx="885372" cy="6897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091543" y="3060380"/>
            <a:ext cx="48272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Image result for structure of hydrogen per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07" y="2774319"/>
            <a:ext cx="1691821" cy="1518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114" y="4430935"/>
            <a:ext cx="2772229" cy="1938992"/>
          </a:xfrm>
          <a:prstGeom prst="rect">
            <a:avLst/>
          </a:prstGeom>
          <a:noFill/>
        </p:spPr>
        <p:txBody>
          <a:bodyPr wrap="square" rtlCol="0">
            <a:spAutoFit/>
          </a:bodyPr>
          <a:lstStyle/>
          <a:p>
            <a:r>
              <a:rPr lang="en-US" sz="2400" dirty="0">
                <a:solidFill>
                  <a:schemeClr val="bg1"/>
                </a:solidFill>
              </a:rPr>
              <a:t>Reactants: 2 hydrogen peroxide molecules (4 oxygen atoms and 4 hydrogen atoms)</a:t>
            </a:r>
          </a:p>
        </p:txBody>
      </p:sp>
      <p:sp>
        <p:nvSpPr>
          <p:cNvPr id="12" name="TextBox 11"/>
          <p:cNvSpPr txBox="1"/>
          <p:nvPr/>
        </p:nvSpPr>
        <p:spPr>
          <a:xfrm>
            <a:off x="8736014" y="4427755"/>
            <a:ext cx="2772229" cy="2308324"/>
          </a:xfrm>
          <a:prstGeom prst="rect">
            <a:avLst/>
          </a:prstGeom>
          <a:noFill/>
        </p:spPr>
        <p:txBody>
          <a:bodyPr wrap="square" rtlCol="0">
            <a:spAutoFit/>
          </a:bodyPr>
          <a:lstStyle/>
          <a:p>
            <a:r>
              <a:rPr lang="en-US" sz="2400" dirty="0">
                <a:solidFill>
                  <a:schemeClr val="bg1"/>
                </a:solidFill>
              </a:rPr>
              <a:t>Products: 2 water molecules and 1 oxygen molecule (4 oxygen atoms and 4 hydrogen atoms)</a:t>
            </a:r>
          </a:p>
          <a:p>
            <a:endParaRPr lang="en-US" sz="2400" dirty="0">
              <a:solidFill>
                <a:schemeClr val="bg1"/>
              </a:solidFill>
            </a:endParaRPr>
          </a:p>
        </p:txBody>
      </p:sp>
      <p:sp>
        <p:nvSpPr>
          <p:cNvPr id="5" name="TextBox 4"/>
          <p:cNvSpPr txBox="1"/>
          <p:nvPr/>
        </p:nvSpPr>
        <p:spPr>
          <a:xfrm>
            <a:off x="3567341" y="3227426"/>
            <a:ext cx="4210729" cy="1015663"/>
          </a:xfrm>
          <a:prstGeom prst="rect">
            <a:avLst/>
          </a:prstGeom>
          <a:noFill/>
        </p:spPr>
        <p:txBody>
          <a:bodyPr wrap="square" rtlCol="0">
            <a:spAutoFit/>
          </a:bodyPr>
          <a:lstStyle/>
          <a:p>
            <a:r>
              <a:rPr lang="en-US" sz="2000" dirty="0">
                <a:solidFill>
                  <a:schemeClr val="bg1"/>
                </a:solidFill>
              </a:rPr>
              <a:t>The enzyme catalase speeds up the reaction but does not get used up in the reaction</a:t>
            </a:r>
          </a:p>
        </p:txBody>
      </p:sp>
      <p:sp>
        <p:nvSpPr>
          <p:cNvPr id="6" name="TextBox 5"/>
          <p:cNvSpPr txBox="1"/>
          <p:nvPr/>
        </p:nvSpPr>
        <p:spPr>
          <a:xfrm>
            <a:off x="3966027" y="4797087"/>
            <a:ext cx="3952764" cy="1569660"/>
          </a:xfrm>
          <a:prstGeom prst="rect">
            <a:avLst/>
          </a:prstGeom>
          <a:noFill/>
        </p:spPr>
        <p:txBody>
          <a:bodyPr wrap="square" rtlCol="0">
            <a:spAutoFit/>
          </a:bodyPr>
          <a:lstStyle/>
          <a:p>
            <a:pPr algn="ctr"/>
            <a:r>
              <a:rPr lang="en-US" sz="3200" dirty="0">
                <a:solidFill>
                  <a:schemeClr val="bg1"/>
                </a:solidFill>
              </a:rPr>
              <a:t>Total amount of atoms (matter) stays the same</a:t>
            </a:r>
          </a:p>
        </p:txBody>
      </p:sp>
    </p:spTree>
    <p:extLst>
      <p:ext uri="{BB962C8B-B14F-4D97-AF65-F5344CB8AC3E}">
        <p14:creationId xmlns:p14="http://schemas.microsoft.com/office/powerpoint/2010/main" val="11150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917</Words>
  <Application>Microsoft Office PowerPoint</Application>
  <PresentationFormat>Widescreen</PresentationFormat>
  <Paragraphs>118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Matt</dc:creator>
  <cp:lastModifiedBy>Burke, Matt</cp:lastModifiedBy>
  <cp:revision>45</cp:revision>
  <cp:lastPrinted>2019-09-18T22:02:14Z</cp:lastPrinted>
  <dcterms:created xsi:type="dcterms:W3CDTF">2017-09-16T18:12:21Z</dcterms:created>
  <dcterms:modified xsi:type="dcterms:W3CDTF">2019-09-25T22:52:16Z</dcterms:modified>
</cp:coreProperties>
</file>