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5" r:id="rId6"/>
    <p:sldId id="286" r:id="rId7"/>
    <p:sldId id="287" r:id="rId8"/>
    <p:sldId id="289" r:id="rId9"/>
    <p:sldId id="268" r:id="rId10"/>
    <p:sldId id="264" r:id="rId11"/>
    <p:sldId id="266" r:id="rId12"/>
    <p:sldId id="267" r:id="rId13"/>
    <p:sldId id="265" r:id="rId14"/>
    <p:sldId id="270" r:id="rId15"/>
    <p:sldId id="269" r:id="rId16"/>
    <p:sldId id="271" r:id="rId17"/>
    <p:sldId id="260" r:id="rId18"/>
    <p:sldId id="272" r:id="rId19"/>
    <p:sldId id="290" r:id="rId20"/>
    <p:sldId id="291" r:id="rId21"/>
    <p:sldId id="292" r:id="rId22"/>
    <p:sldId id="273" r:id="rId23"/>
    <p:sldId id="274" r:id="rId24"/>
    <p:sldId id="275" r:id="rId25"/>
    <p:sldId id="276" r:id="rId26"/>
    <p:sldId id="277" r:id="rId27"/>
    <p:sldId id="279" r:id="rId28"/>
    <p:sldId id="278" r:id="rId29"/>
    <p:sldId id="280" r:id="rId30"/>
    <p:sldId id="281" r:id="rId31"/>
    <p:sldId id="282" r:id="rId32"/>
    <p:sldId id="283" r:id="rId33"/>
    <p:sldId id="261" r:id="rId34"/>
    <p:sldId id="262" r:id="rId35"/>
    <p:sldId id="26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D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F04E6E-1ABB-4AB2-9BAC-A5D4E42511B3}"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3891077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04E6E-1ABB-4AB2-9BAC-A5D4E42511B3}"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345996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04E6E-1ABB-4AB2-9BAC-A5D4E42511B3}"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22028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04E6E-1ABB-4AB2-9BAC-A5D4E42511B3}"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238085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F04E6E-1ABB-4AB2-9BAC-A5D4E42511B3}"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2122660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F04E6E-1ABB-4AB2-9BAC-A5D4E42511B3}"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399577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F04E6E-1ABB-4AB2-9BAC-A5D4E42511B3}"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426556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F04E6E-1ABB-4AB2-9BAC-A5D4E42511B3}"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75510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04E6E-1ABB-4AB2-9BAC-A5D4E42511B3}"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339767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F04E6E-1ABB-4AB2-9BAC-A5D4E42511B3}"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2444277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F04E6E-1ABB-4AB2-9BAC-A5D4E42511B3}"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294365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41D6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04E6E-1ABB-4AB2-9BAC-A5D4E42511B3}"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D4250-1ED1-483F-97BC-53CF81ED76C0}" type="slidenum">
              <a:rPr lang="en-US" smtClean="0"/>
              <a:t>‹#›</a:t>
            </a:fld>
            <a:endParaRPr lang="en-US"/>
          </a:p>
        </p:txBody>
      </p:sp>
    </p:spTree>
    <p:extLst>
      <p:ext uri="{BB962C8B-B14F-4D97-AF65-F5344CB8AC3E}">
        <p14:creationId xmlns:p14="http://schemas.microsoft.com/office/powerpoint/2010/main" val="123708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1037" y="2259012"/>
            <a:ext cx="8086725" cy="3762375"/>
          </a:xfrm>
          <a:prstGeom prst="rect">
            <a:avLst/>
          </a:prstGeom>
        </p:spPr>
      </p:pic>
      <p:sp>
        <p:nvSpPr>
          <p:cNvPr id="5" name="TextBox 4"/>
          <p:cNvSpPr txBox="1"/>
          <p:nvPr/>
        </p:nvSpPr>
        <p:spPr>
          <a:xfrm>
            <a:off x="2032000" y="464457"/>
            <a:ext cx="7532914" cy="830997"/>
          </a:xfrm>
          <a:prstGeom prst="rect">
            <a:avLst/>
          </a:prstGeom>
          <a:noFill/>
        </p:spPr>
        <p:txBody>
          <a:bodyPr wrap="square" rtlCol="0">
            <a:spAutoFit/>
          </a:bodyPr>
          <a:lstStyle/>
          <a:p>
            <a:r>
              <a:rPr lang="en-US" sz="2400" dirty="0">
                <a:solidFill>
                  <a:schemeClr val="bg1"/>
                </a:solidFill>
              </a:rPr>
              <a:t>Enzymes: What abiotic and biotic factors affect enzyme activity?</a:t>
            </a:r>
          </a:p>
        </p:txBody>
      </p:sp>
    </p:spTree>
    <p:extLst>
      <p:ext uri="{BB962C8B-B14F-4D97-AF65-F5344CB8AC3E}">
        <p14:creationId xmlns:p14="http://schemas.microsoft.com/office/powerpoint/2010/main" val="1084635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052" name="Picture 4" descr="Image result for structure of hydrogen perox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36" y="2713171"/>
            <a:ext cx="1691821" cy="15187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tructure of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642" y="3419101"/>
            <a:ext cx="885372" cy="6897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molecular oxygen lewis 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6457" y="4108868"/>
            <a:ext cx="1106260" cy="6382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catalase stru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1938" y="1604374"/>
            <a:ext cx="3646261" cy="26275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tructure of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55" y="4523350"/>
            <a:ext cx="885372" cy="68976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2902857" y="4453752"/>
            <a:ext cx="482724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77371" y="333829"/>
            <a:ext cx="3831772" cy="461665"/>
          </a:xfrm>
          <a:prstGeom prst="rect">
            <a:avLst/>
          </a:prstGeom>
          <a:noFill/>
        </p:spPr>
        <p:txBody>
          <a:bodyPr wrap="square" rtlCol="0">
            <a:spAutoFit/>
          </a:bodyPr>
          <a:lstStyle/>
          <a:p>
            <a:r>
              <a:rPr lang="en-US" sz="2400" dirty="0">
                <a:solidFill>
                  <a:schemeClr val="bg1"/>
                </a:solidFill>
              </a:rPr>
              <a:t>Write down 5 observations</a:t>
            </a:r>
          </a:p>
        </p:txBody>
      </p:sp>
      <p:pic>
        <p:nvPicPr>
          <p:cNvPr id="11" name="Picture 4" descr="Image result for structure of hydrogen perox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21" y="4167691"/>
            <a:ext cx="1691821" cy="151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961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052" name="Picture 4" descr="Image result for structure of hydrogen perox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36" y="2713171"/>
            <a:ext cx="1691821" cy="15187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tructure of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642" y="3419101"/>
            <a:ext cx="885372" cy="6897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molecular oxygen lewis 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6457" y="4108868"/>
            <a:ext cx="1106260" cy="6382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catalase stru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1938" y="1604374"/>
            <a:ext cx="3646261" cy="26275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tructure of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55" y="4523350"/>
            <a:ext cx="885372" cy="68976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2902857" y="4453752"/>
            <a:ext cx="482724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77371" y="333829"/>
            <a:ext cx="3831772" cy="461665"/>
          </a:xfrm>
          <a:prstGeom prst="rect">
            <a:avLst/>
          </a:prstGeom>
          <a:noFill/>
        </p:spPr>
        <p:txBody>
          <a:bodyPr wrap="square" rtlCol="0">
            <a:spAutoFit/>
          </a:bodyPr>
          <a:lstStyle/>
          <a:p>
            <a:r>
              <a:rPr lang="en-US" sz="2400" dirty="0">
                <a:solidFill>
                  <a:schemeClr val="bg1"/>
                </a:solidFill>
              </a:rPr>
              <a:t>Explain what’s illustrated</a:t>
            </a:r>
          </a:p>
        </p:txBody>
      </p:sp>
      <p:pic>
        <p:nvPicPr>
          <p:cNvPr id="11" name="Picture 4" descr="Image result for structure of hydrogen perox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21" y="4167691"/>
            <a:ext cx="1691821" cy="151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122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052" name="Picture 4" descr="Image result for structure of hydrogen perox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22" y="1319799"/>
            <a:ext cx="1691821" cy="15187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tructure of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328" y="2025729"/>
            <a:ext cx="885372" cy="6897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molecular oxygen lewis 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5143" y="2715496"/>
            <a:ext cx="1106260" cy="6382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catalase stru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0624" y="211002"/>
            <a:ext cx="3646261" cy="26275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tructure of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2541" y="3129978"/>
            <a:ext cx="885372" cy="68976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3091543" y="3060380"/>
            <a:ext cx="482724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4" descr="Image result for structure of hydrogen perox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107" y="2774319"/>
            <a:ext cx="1691821" cy="15187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4114" y="4430935"/>
            <a:ext cx="2772229" cy="1938992"/>
          </a:xfrm>
          <a:prstGeom prst="rect">
            <a:avLst/>
          </a:prstGeom>
          <a:noFill/>
        </p:spPr>
        <p:txBody>
          <a:bodyPr wrap="square" rtlCol="0">
            <a:spAutoFit/>
          </a:bodyPr>
          <a:lstStyle/>
          <a:p>
            <a:r>
              <a:rPr lang="en-US" sz="2400" dirty="0">
                <a:solidFill>
                  <a:schemeClr val="bg1"/>
                </a:solidFill>
              </a:rPr>
              <a:t>Reactants: 2 hydrogen peroxide molecules (4 oxygen atoms and 4 hydrogen atoms)</a:t>
            </a:r>
          </a:p>
        </p:txBody>
      </p:sp>
      <p:sp>
        <p:nvSpPr>
          <p:cNvPr id="12" name="TextBox 11"/>
          <p:cNvSpPr txBox="1"/>
          <p:nvPr/>
        </p:nvSpPr>
        <p:spPr>
          <a:xfrm>
            <a:off x="8736014" y="4427755"/>
            <a:ext cx="2772229" cy="2308324"/>
          </a:xfrm>
          <a:prstGeom prst="rect">
            <a:avLst/>
          </a:prstGeom>
          <a:noFill/>
        </p:spPr>
        <p:txBody>
          <a:bodyPr wrap="square" rtlCol="0">
            <a:spAutoFit/>
          </a:bodyPr>
          <a:lstStyle/>
          <a:p>
            <a:r>
              <a:rPr lang="en-US" sz="2400" dirty="0">
                <a:solidFill>
                  <a:schemeClr val="bg1"/>
                </a:solidFill>
              </a:rPr>
              <a:t>Products: 2 water molecules and 1 oxygen molecule (4 oxygen atoms and 4 hydrogen atoms)</a:t>
            </a:r>
          </a:p>
          <a:p>
            <a:endParaRPr lang="en-US" sz="2400" dirty="0">
              <a:solidFill>
                <a:schemeClr val="bg1"/>
              </a:solidFill>
            </a:endParaRPr>
          </a:p>
        </p:txBody>
      </p:sp>
      <p:sp>
        <p:nvSpPr>
          <p:cNvPr id="5" name="TextBox 4"/>
          <p:cNvSpPr txBox="1"/>
          <p:nvPr/>
        </p:nvSpPr>
        <p:spPr>
          <a:xfrm>
            <a:off x="3567341" y="3227426"/>
            <a:ext cx="4210729" cy="1015663"/>
          </a:xfrm>
          <a:prstGeom prst="rect">
            <a:avLst/>
          </a:prstGeom>
          <a:noFill/>
        </p:spPr>
        <p:txBody>
          <a:bodyPr wrap="square" rtlCol="0">
            <a:spAutoFit/>
          </a:bodyPr>
          <a:lstStyle/>
          <a:p>
            <a:r>
              <a:rPr lang="en-US" sz="2000" dirty="0">
                <a:solidFill>
                  <a:schemeClr val="bg1"/>
                </a:solidFill>
              </a:rPr>
              <a:t>The enzyme catalase speeds up the reaction but does not get used up in the reaction</a:t>
            </a:r>
          </a:p>
        </p:txBody>
      </p:sp>
      <p:sp>
        <p:nvSpPr>
          <p:cNvPr id="6" name="TextBox 5"/>
          <p:cNvSpPr txBox="1"/>
          <p:nvPr/>
        </p:nvSpPr>
        <p:spPr>
          <a:xfrm>
            <a:off x="3966027" y="4797087"/>
            <a:ext cx="3952764" cy="1569660"/>
          </a:xfrm>
          <a:prstGeom prst="rect">
            <a:avLst/>
          </a:prstGeom>
          <a:noFill/>
        </p:spPr>
        <p:txBody>
          <a:bodyPr wrap="square" rtlCol="0">
            <a:spAutoFit/>
          </a:bodyPr>
          <a:lstStyle/>
          <a:p>
            <a:pPr algn="ctr"/>
            <a:r>
              <a:rPr lang="en-US" sz="3200" dirty="0">
                <a:solidFill>
                  <a:schemeClr val="bg1"/>
                </a:solidFill>
              </a:rPr>
              <a:t>Total amount of atoms (matter) stays the same</a:t>
            </a:r>
          </a:p>
        </p:txBody>
      </p:sp>
    </p:spTree>
    <p:extLst>
      <p:ext uri="{BB962C8B-B14F-4D97-AF65-F5344CB8AC3E}">
        <p14:creationId xmlns:p14="http://schemas.microsoft.com/office/powerpoint/2010/main" val="111501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hydrogen peroxide decomposition eq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853" y="1189553"/>
            <a:ext cx="9189314" cy="49126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77078" y="317241"/>
            <a:ext cx="5840963" cy="461665"/>
          </a:xfrm>
          <a:prstGeom prst="rect">
            <a:avLst/>
          </a:prstGeom>
          <a:noFill/>
        </p:spPr>
        <p:txBody>
          <a:bodyPr wrap="square" rtlCol="0">
            <a:spAutoFit/>
          </a:bodyPr>
          <a:lstStyle/>
          <a:p>
            <a:r>
              <a:rPr lang="en-US" sz="2400" dirty="0">
                <a:solidFill>
                  <a:schemeClr val="bg1"/>
                </a:solidFill>
              </a:rPr>
              <a:t>Explain what’s illustrated</a:t>
            </a:r>
          </a:p>
        </p:txBody>
      </p:sp>
    </p:spTree>
    <p:extLst>
      <p:ext uri="{BB962C8B-B14F-4D97-AF65-F5344CB8AC3E}">
        <p14:creationId xmlns:p14="http://schemas.microsoft.com/office/powerpoint/2010/main" val="228176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hydrogen peroxide decomposition eq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853" y="1189553"/>
            <a:ext cx="9189314" cy="49126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5193" y="279918"/>
            <a:ext cx="11706807" cy="461665"/>
          </a:xfrm>
          <a:prstGeom prst="rect">
            <a:avLst/>
          </a:prstGeom>
          <a:noFill/>
        </p:spPr>
        <p:txBody>
          <a:bodyPr wrap="square" rtlCol="0">
            <a:spAutoFit/>
          </a:bodyPr>
          <a:lstStyle/>
          <a:p>
            <a:r>
              <a:rPr lang="en-US" sz="2400" dirty="0">
                <a:solidFill>
                  <a:schemeClr val="bg1"/>
                </a:solidFill>
              </a:rPr>
              <a:t>What evidence would support the claims made in the circled portions of the illustration?</a:t>
            </a:r>
          </a:p>
        </p:txBody>
      </p:sp>
      <p:sp>
        <p:nvSpPr>
          <p:cNvPr id="3" name="Oval 2"/>
          <p:cNvSpPr/>
          <p:nvPr/>
        </p:nvSpPr>
        <p:spPr>
          <a:xfrm>
            <a:off x="2313992" y="1567543"/>
            <a:ext cx="2463281" cy="10636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400663" y="2451567"/>
            <a:ext cx="1079240" cy="20457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280850" y="4796036"/>
            <a:ext cx="1218961" cy="6741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117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6033" y="409963"/>
            <a:ext cx="5954680" cy="5856255"/>
          </a:xfrm>
          <a:prstGeom prst="rect">
            <a:avLst/>
          </a:prstGeom>
        </p:spPr>
      </p:pic>
      <p:pic>
        <p:nvPicPr>
          <p:cNvPr id="3" name="Picture 2"/>
          <p:cNvPicPr>
            <a:picLocks noChangeAspect="1"/>
          </p:cNvPicPr>
          <p:nvPr/>
        </p:nvPicPr>
        <p:blipFill>
          <a:blip r:embed="rId3"/>
          <a:stretch>
            <a:fillRect/>
          </a:stretch>
        </p:blipFill>
        <p:spPr>
          <a:xfrm>
            <a:off x="6563309" y="2866780"/>
            <a:ext cx="5410200" cy="1905000"/>
          </a:xfrm>
          <a:prstGeom prst="rect">
            <a:avLst/>
          </a:prstGeom>
        </p:spPr>
      </p:pic>
      <p:sp>
        <p:nvSpPr>
          <p:cNvPr id="4" name="TextBox 3"/>
          <p:cNvSpPr txBox="1"/>
          <p:nvPr/>
        </p:nvSpPr>
        <p:spPr>
          <a:xfrm>
            <a:off x="7414727" y="1119090"/>
            <a:ext cx="4777273" cy="461665"/>
          </a:xfrm>
          <a:prstGeom prst="rect">
            <a:avLst/>
          </a:prstGeom>
          <a:noFill/>
        </p:spPr>
        <p:txBody>
          <a:bodyPr wrap="square" rtlCol="0">
            <a:spAutoFit/>
          </a:bodyPr>
          <a:lstStyle/>
          <a:p>
            <a:r>
              <a:rPr lang="en-US" sz="2400" dirty="0">
                <a:solidFill>
                  <a:schemeClr val="bg1"/>
                </a:solidFill>
              </a:rPr>
              <a:t>Write down 5 observations</a:t>
            </a:r>
          </a:p>
        </p:txBody>
      </p:sp>
    </p:spTree>
    <p:extLst>
      <p:ext uri="{BB962C8B-B14F-4D97-AF65-F5344CB8AC3E}">
        <p14:creationId xmlns:p14="http://schemas.microsoft.com/office/powerpoint/2010/main" val="3578231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6033" y="409963"/>
            <a:ext cx="5954680" cy="5856255"/>
          </a:xfrm>
          <a:prstGeom prst="rect">
            <a:avLst/>
          </a:prstGeom>
        </p:spPr>
      </p:pic>
      <p:pic>
        <p:nvPicPr>
          <p:cNvPr id="3" name="Picture 2"/>
          <p:cNvPicPr>
            <a:picLocks noChangeAspect="1"/>
          </p:cNvPicPr>
          <p:nvPr/>
        </p:nvPicPr>
        <p:blipFill>
          <a:blip r:embed="rId3"/>
          <a:stretch>
            <a:fillRect/>
          </a:stretch>
        </p:blipFill>
        <p:spPr>
          <a:xfrm>
            <a:off x="6563309" y="2866780"/>
            <a:ext cx="5410200" cy="1905000"/>
          </a:xfrm>
          <a:prstGeom prst="rect">
            <a:avLst/>
          </a:prstGeom>
        </p:spPr>
      </p:pic>
      <p:sp>
        <p:nvSpPr>
          <p:cNvPr id="4" name="TextBox 3"/>
          <p:cNvSpPr txBox="1"/>
          <p:nvPr/>
        </p:nvSpPr>
        <p:spPr>
          <a:xfrm>
            <a:off x="7414727" y="1119090"/>
            <a:ext cx="4777273" cy="461665"/>
          </a:xfrm>
          <a:prstGeom prst="rect">
            <a:avLst/>
          </a:prstGeom>
          <a:noFill/>
        </p:spPr>
        <p:txBody>
          <a:bodyPr wrap="square" rtlCol="0">
            <a:spAutoFit/>
          </a:bodyPr>
          <a:lstStyle/>
          <a:p>
            <a:r>
              <a:rPr lang="en-US" sz="2400" dirty="0">
                <a:solidFill>
                  <a:schemeClr val="bg1"/>
                </a:solidFill>
              </a:rPr>
              <a:t>Explain what’s illustrated</a:t>
            </a:r>
          </a:p>
        </p:txBody>
      </p:sp>
    </p:spTree>
    <p:extLst>
      <p:ext uri="{BB962C8B-B14F-4D97-AF65-F5344CB8AC3E}">
        <p14:creationId xmlns:p14="http://schemas.microsoft.com/office/powerpoint/2010/main" val="1668825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81677" y="2539093"/>
            <a:ext cx="3752081" cy="2107552"/>
          </a:xfrm>
          <a:prstGeom prst="rect">
            <a:avLst/>
          </a:prstGeom>
        </p:spPr>
      </p:pic>
      <p:pic>
        <p:nvPicPr>
          <p:cNvPr id="5" name="Picture 4"/>
          <p:cNvPicPr>
            <a:picLocks noChangeAspect="1"/>
          </p:cNvPicPr>
          <p:nvPr/>
        </p:nvPicPr>
        <p:blipFill>
          <a:blip r:embed="rId3"/>
          <a:stretch>
            <a:fillRect/>
          </a:stretch>
        </p:blipFill>
        <p:spPr>
          <a:xfrm>
            <a:off x="1356825" y="2037502"/>
            <a:ext cx="2935256" cy="3110733"/>
          </a:xfrm>
          <a:prstGeom prst="rect">
            <a:avLst/>
          </a:prstGeom>
        </p:spPr>
      </p:pic>
      <p:sp>
        <p:nvSpPr>
          <p:cNvPr id="6" name="TextBox 5"/>
          <p:cNvSpPr txBox="1"/>
          <p:nvPr/>
        </p:nvSpPr>
        <p:spPr>
          <a:xfrm>
            <a:off x="802433" y="653142"/>
            <a:ext cx="7315200" cy="461665"/>
          </a:xfrm>
          <a:prstGeom prst="rect">
            <a:avLst/>
          </a:prstGeom>
          <a:noFill/>
        </p:spPr>
        <p:txBody>
          <a:bodyPr wrap="square" rtlCol="0">
            <a:spAutoFit/>
          </a:bodyPr>
          <a:lstStyle/>
          <a:p>
            <a:r>
              <a:rPr lang="en-US" sz="2400" dirty="0">
                <a:solidFill>
                  <a:schemeClr val="bg1"/>
                </a:solidFill>
              </a:rPr>
              <a:t>Explain what’s illustrated </a:t>
            </a:r>
          </a:p>
        </p:txBody>
      </p:sp>
    </p:spTree>
    <p:extLst>
      <p:ext uri="{BB962C8B-B14F-4D97-AF65-F5344CB8AC3E}">
        <p14:creationId xmlns:p14="http://schemas.microsoft.com/office/powerpoint/2010/main" val="1105920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2433" y="653142"/>
            <a:ext cx="7315200" cy="461665"/>
          </a:xfrm>
          <a:prstGeom prst="rect">
            <a:avLst/>
          </a:prstGeom>
          <a:noFill/>
        </p:spPr>
        <p:txBody>
          <a:bodyPr wrap="square" rtlCol="0">
            <a:spAutoFit/>
          </a:bodyPr>
          <a:lstStyle/>
          <a:p>
            <a:r>
              <a:rPr lang="en-US" sz="2400" dirty="0">
                <a:solidFill>
                  <a:schemeClr val="bg1"/>
                </a:solidFill>
              </a:rPr>
              <a:t>Explain what’s illustrated </a:t>
            </a:r>
          </a:p>
        </p:txBody>
      </p:sp>
      <p:pic>
        <p:nvPicPr>
          <p:cNvPr id="2" name="Picture 1"/>
          <p:cNvPicPr>
            <a:picLocks noChangeAspect="1"/>
          </p:cNvPicPr>
          <p:nvPr/>
        </p:nvPicPr>
        <p:blipFill>
          <a:blip r:embed="rId2"/>
          <a:stretch>
            <a:fillRect/>
          </a:stretch>
        </p:blipFill>
        <p:spPr>
          <a:xfrm>
            <a:off x="2185891" y="2776149"/>
            <a:ext cx="7289974" cy="2635606"/>
          </a:xfrm>
          <a:prstGeom prst="rect">
            <a:avLst/>
          </a:prstGeom>
        </p:spPr>
      </p:pic>
      <p:sp>
        <p:nvSpPr>
          <p:cNvPr id="3" name="TextBox 2"/>
          <p:cNvSpPr txBox="1"/>
          <p:nvPr/>
        </p:nvSpPr>
        <p:spPr>
          <a:xfrm>
            <a:off x="7875037" y="2317101"/>
            <a:ext cx="1455575" cy="461665"/>
          </a:xfrm>
          <a:prstGeom prst="rect">
            <a:avLst/>
          </a:prstGeom>
          <a:noFill/>
        </p:spPr>
        <p:txBody>
          <a:bodyPr wrap="square" rtlCol="0">
            <a:spAutoFit/>
          </a:bodyPr>
          <a:lstStyle/>
          <a:p>
            <a:r>
              <a:rPr lang="en-US" sz="2400" dirty="0">
                <a:solidFill>
                  <a:schemeClr val="bg1"/>
                </a:solidFill>
              </a:rPr>
              <a:t>37</a:t>
            </a:r>
            <a:r>
              <a:rPr lang="en-US" sz="2400" dirty="0">
                <a:solidFill>
                  <a:schemeClr val="bg1"/>
                </a:solidFill>
                <a:latin typeface="Calibri" panose="020F0502020204030204" pitchFamily="34" charset="0"/>
              </a:rPr>
              <a:t>°</a:t>
            </a:r>
            <a:r>
              <a:rPr lang="en-US" sz="2400" dirty="0">
                <a:solidFill>
                  <a:schemeClr val="bg1"/>
                </a:solidFill>
              </a:rPr>
              <a:t>C</a:t>
            </a:r>
          </a:p>
        </p:txBody>
      </p:sp>
      <p:sp>
        <p:nvSpPr>
          <p:cNvPr id="7" name="TextBox 6"/>
          <p:cNvSpPr txBox="1"/>
          <p:nvPr/>
        </p:nvSpPr>
        <p:spPr>
          <a:xfrm>
            <a:off x="3679372" y="2317102"/>
            <a:ext cx="1455575" cy="461665"/>
          </a:xfrm>
          <a:prstGeom prst="rect">
            <a:avLst/>
          </a:prstGeom>
          <a:noFill/>
        </p:spPr>
        <p:txBody>
          <a:bodyPr wrap="square" rtlCol="0">
            <a:spAutoFit/>
          </a:bodyPr>
          <a:lstStyle/>
          <a:p>
            <a:r>
              <a:rPr lang="en-US" sz="2400" dirty="0">
                <a:solidFill>
                  <a:schemeClr val="bg1"/>
                </a:solidFill>
              </a:rPr>
              <a:t>21</a:t>
            </a:r>
            <a:r>
              <a:rPr lang="en-US" sz="2400" dirty="0">
                <a:solidFill>
                  <a:schemeClr val="bg1"/>
                </a:solidFill>
                <a:latin typeface="Calibri" panose="020F0502020204030204" pitchFamily="34" charset="0"/>
              </a:rPr>
              <a:t>°</a:t>
            </a:r>
            <a:r>
              <a:rPr lang="en-US" sz="2400" dirty="0">
                <a:solidFill>
                  <a:schemeClr val="bg1"/>
                </a:solidFill>
              </a:rPr>
              <a:t>C</a:t>
            </a:r>
          </a:p>
        </p:txBody>
      </p:sp>
    </p:spTree>
    <p:extLst>
      <p:ext uri="{BB962C8B-B14F-4D97-AF65-F5344CB8AC3E}">
        <p14:creationId xmlns:p14="http://schemas.microsoft.com/office/powerpoint/2010/main" val="2925769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1DCF1E-ADA2-4D52-8364-171782523994}"/>
              </a:ext>
            </a:extLst>
          </p:cNvPr>
          <p:cNvPicPr>
            <a:picLocks noChangeAspect="1"/>
          </p:cNvPicPr>
          <p:nvPr/>
        </p:nvPicPr>
        <p:blipFill>
          <a:blip r:embed="rId2"/>
          <a:stretch>
            <a:fillRect/>
          </a:stretch>
        </p:blipFill>
        <p:spPr>
          <a:xfrm>
            <a:off x="0" y="0"/>
            <a:ext cx="6014649" cy="3600009"/>
          </a:xfrm>
          <a:prstGeom prst="rect">
            <a:avLst/>
          </a:prstGeom>
        </p:spPr>
      </p:pic>
      <p:sp>
        <p:nvSpPr>
          <p:cNvPr id="4" name="TextBox 3">
            <a:extLst>
              <a:ext uri="{FF2B5EF4-FFF2-40B4-BE49-F238E27FC236}">
                <a16:creationId xmlns:a16="http://schemas.microsoft.com/office/drawing/2014/main" id="{48FA826A-0229-4E54-AB05-5033E29D9696}"/>
              </a:ext>
            </a:extLst>
          </p:cNvPr>
          <p:cNvSpPr txBox="1"/>
          <p:nvPr/>
        </p:nvSpPr>
        <p:spPr>
          <a:xfrm>
            <a:off x="471340" y="3930977"/>
            <a:ext cx="8719794" cy="461665"/>
          </a:xfrm>
          <a:prstGeom prst="rect">
            <a:avLst/>
          </a:prstGeom>
          <a:noFill/>
        </p:spPr>
        <p:txBody>
          <a:bodyPr wrap="square" rtlCol="0">
            <a:spAutoFit/>
          </a:bodyPr>
          <a:lstStyle/>
          <a:p>
            <a:r>
              <a:rPr lang="en-US" sz="2400" dirty="0">
                <a:solidFill>
                  <a:schemeClr val="bg1"/>
                </a:solidFill>
              </a:rPr>
              <a:t>Write at least 3 similarities and 3 differences between the 2 graphs</a:t>
            </a:r>
          </a:p>
        </p:txBody>
      </p:sp>
      <p:sp>
        <p:nvSpPr>
          <p:cNvPr id="7" name="Freeform: Shape 6">
            <a:extLst>
              <a:ext uri="{FF2B5EF4-FFF2-40B4-BE49-F238E27FC236}">
                <a16:creationId xmlns:a16="http://schemas.microsoft.com/office/drawing/2014/main" id="{BCE60898-8CE7-408C-9C2F-6FFDAB72EA5B}"/>
              </a:ext>
            </a:extLst>
          </p:cNvPr>
          <p:cNvSpPr/>
          <p:nvPr/>
        </p:nvSpPr>
        <p:spPr>
          <a:xfrm>
            <a:off x="1422400" y="670560"/>
            <a:ext cx="2926080" cy="1806313"/>
          </a:xfrm>
          <a:custGeom>
            <a:avLst/>
            <a:gdLst>
              <a:gd name="connsiteX0" fmla="*/ 0 w 2926080"/>
              <a:gd name="connsiteY0" fmla="*/ 0 h 1806313"/>
              <a:gd name="connsiteX1" fmla="*/ 274320 w 2926080"/>
              <a:gd name="connsiteY1" fmla="*/ 233680 h 1806313"/>
              <a:gd name="connsiteX2" fmla="*/ 731520 w 2926080"/>
              <a:gd name="connsiteY2" fmla="*/ 1076960 h 1806313"/>
              <a:gd name="connsiteX3" fmla="*/ 1016000 w 2926080"/>
              <a:gd name="connsiteY3" fmla="*/ 1493520 h 1806313"/>
              <a:gd name="connsiteX4" fmla="*/ 1341120 w 2926080"/>
              <a:gd name="connsiteY4" fmla="*/ 1747520 h 1806313"/>
              <a:gd name="connsiteX5" fmla="*/ 1696720 w 2926080"/>
              <a:gd name="connsiteY5" fmla="*/ 1757680 h 1806313"/>
              <a:gd name="connsiteX6" fmla="*/ 2174240 w 2926080"/>
              <a:gd name="connsiteY6" fmla="*/ 1198880 h 1806313"/>
              <a:gd name="connsiteX7" fmla="*/ 2519680 w 2926080"/>
              <a:gd name="connsiteY7" fmla="*/ 487680 h 1806313"/>
              <a:gd name="connsiteX8" fmla="*/ 2824480 w 2926080"/>
              <a:gd name="connsiteY8" fmla="*/ 81280 h 1806313"/>
              <a:gd name="connsiteX9" fmla="*/ 2926080 w 2926080"/>
              <a:gd name="connsiteY9" fmla="*/ 10160 h 180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6080" h="1806313">
                <a:moveTo>
                  <a:pt x="0" y="0"/>
                </a:moveTo>
                <a:cubicBezTo>
                  <a:pt x="76200" y="27093"/>
                  <a:pt x="152400" y="54187"/>
                  <a:pt x="274320" y="233680"/>
                </a:cubicBezTo>
                <a:cubicBezTo>
                  <a:pt x="396240" y="413173"/>
                  <a:pt x="607907" y="866987"/>
                  <a:pt x="731520" y="1076960"/>
                </a:cubicBezTo>
                <a:cubicBezTo>
                  <a:pt x="855133" y="1286933"/>
                  <a:pt x="914400" y="1381760"/>
                  <a:pt x="1016000" y="1493520"/>
                </a:cubicBezTo>
                <a:cubicBezTo>
                  <a:pt x="1117600" y="1605280"/>
                  <a:pt x="1227667" y="1703493"/>
                  <a:pt x="1341120" y="1747520"/>
                </a:cubicBezTo>
                <a:cubicBezTo>
                  <a:pt x="1454573" y="1791547"/>
                  <a:pt x="1557867" y="1849120"/>
                  <a:pt x="1696720" y="1757680"/>
                </a:cubicBezTo>
                <a:cubicBezTo>
                  <a:pt x="1835573" y="1666240"/>
                  <a:pt x="2037080" y="1410547"/>
                  <a:pt x="2174240" y="1198880"/>
                </a:cubicBezTo>
                <a:cubicBezTo>
                  <a:pt x="2311400" y="987213"/>
                  <a:pt x="2411307" y="673947"/>
                  <a:pt x="2519680" y="487680"/>
                </a:cubicBezTo>
                <a:cubicBezTo>
                  <a:pt x="2628053" y="301413"/>
                  <a:pt x="2756747" y="160867"/>
                  <a:pt x="2824480" y="81280"/>
                </a:cubicBezTo>
                <a:cubicBezTo>
                  <a:pt x="2892213" y="1693"/>
                  <a:pt x="2909146" y="5926"/>
                  <a:pt x="2926080" y="10160"/>
                </a:cubicBezTo>
              </a:path>
            </a:pathLst>
          </a:cu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7009F73-89CB-45E6-BEA9-B131F5264C70}"/>
              </a:ext>
            </a:extLst>
          </p:cNvPr>
          <p:cNvPicPr>
            <a:picLocks noChangeAspect="1"/>
          </p:cNvPicPr>
          <p:nvPr/>
        </p:nvPicPr>
        <p:blipFill>
          <a:blip r:embed="rId3"/>
          <a:stretch>
            <a:fillRect/>
          </a:stretch>
        </p:blipFill>
        <p:spPr>
          <a:xfrm>
            <a:off x="6156960" y="0"/>
            <a:ext cx="6029355" cy="3600009"/>
          </a:xfrm>
          <a:prstGeom prst="rect">
            <a:avLst/>
          </a:prstGeom>
        </p:spPr>
      </p:pic>
      <p:sp>
        <p:nvSpPr>
          <p:cNvPr id="12" name="Freeform: Shape 11">
            <a:extLst>
              <a:ext uri="{FF2B5EF4-FFF2-40B4-BE49-F238E27FC236}">
                <a16:creationId xmlns:a16="http://schemas.microsoft.com/office/drawing/2014/main" id="{9148934E-1FDA-496E-BDED-DFCD74263AB3}"/>
              </a:ext>
            </a:extLst>
          </p:cNvPr>
          <p:cNvSpPr/>
          <p:nvPr/>
        </p:nvSpPr>
        <p:spPr>
          <a:xfrm>
            <a:off x="7683197" y="738100"/>
            <a:ext cx="2956560" cy="2184768"/>
          </a:xfrm>
          <a:custGeom>
            <a:avLst/>
            <a:gdLst>
              <a:gd name="connsiteX0" fmla="*/ 0 w 2956560"/>
              <a:gd name="connsiteY0" fmla="*/ 2154288 h 2184768"/>
              <a:gd name="connsiteX1" fmla="*/ 254000 w 2956560"/>
              <a:gd name="connsiteY1" fmla="*/ 2022208 h 2184768"/>
              <a:gd name="connsiteX2" fmla="*/ 416560 w 2956560"/>
              <a:gd name="connsiteY2" fmla="*/ 1839328 h 2184768"/>
              <a:gd name="connsiteX3" fmla="*/ 772160 w 2956560"/>
              <a:gd name="connsiteY3" fmla="*/ 1453248 h 2184768"/>
              <a:gd name="connsiteX4" fmla="*/ 1148080 w 2956560"/>
              <a:gd name="connsiteY4" fmla="*/ 579488 h 2184768"/>
              <a:gd name="connsiteX5" fmla="*/ 1330960 w 2956560"/>
              <a:gd name="connsiteY5" fmla="*/ 112128 h 2184768"/>
              <a:gd name="connsiteX6" fmla="*/ 1493520 w 2956560"/>
              <a:gd name="connsiteY6" fmla="*/ 368 h 2184768"/>
              <a:gd name="connsiteX7" fmla="*/ 1686560 w 2956560"/>
              <a:gd name="connsiteY7" fmla="*/ 132448 h 2184768"/>
              <a:gd name="connsiteX8" fmla="*/ 1859280 w 2956560"/>
              <a:gd name="connsiteY8" fmla="*/ 609968 h 2184768"/>
              <a:gd name="connsiteX9" fmla="*/ 2214880 w 2956560"/>
              <a:gd name="connsiteY9" fmla="*/ 1504048 h 2184768"/>
              <a:gd name="connsiteX10" fmla="*/ 2580640 w 2956560"/>
              <a:gd name="connsiteY10" fmla="*/ 1920608 h 2184768"/>
              <a:gd name="connsiteX11" fmla="*/ 2763520 w 2956560"/>
              <a:gd name="connsiteY11" fmla="*/ 2052688 h 2184768"/>
              <a:gd name="connsiteX12" fmla="*/ 2956560 w 2956560"/>
              <a:gd name="connsiteY12" fmla="*/ 2184768 h 218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6560" h="2184768">
                <a:moveTo>
                  <a:pt x="0" y="2154288"/>
                </a:moveTo>
                <a:cubicBezTo>
                  <a:pt x="92286" y="2114494"/>
                  <a:pt x="184573" y="2074701"/>
                  <a:pt x="254000" y="2022208"/>
                </a:cubicBezTo>
                <a:cubicBezTo>
                  <a:pt x="323427" y="1969715"/>
                  <a:pt x="330200" y="1934155"/>
                  <a:pt x="416560" y="1839328"/>
                </a:cubicBezTo>
                <a:cubicBezTo>
                  <a:pt x="502920" y="1744501"/>
                  <a:pt x="650240" y="1663221"/>
                  <a:pt x="772160" y="1453248"/>
                </a:cubicBezTo>
                <a:cubicBezTo>
                  <a:pt x="894080" y="1243275"/>
                  <a:pt x="1054947" y="803008"/>
                  <a:pt x="1148080" y="579488"/>
                </a:cubicBezTo>
                <a:cubicBezTo>
                  <a:pt x="1241213" y="355968"/>
                  <a:pt x="1273387" y="208648"/>
                  <a:pt x="1330960" y="112128"/>
                </a:cubicBezTo>
                <a:cubicBezTo>
                  <a:pt x="1388533" y="15608"/>
                  <a:pt x="1434253" y="-3019"/>
                  <a:pt x="1493520" y="368"/>
                </a:cubicBezTo>
                <a:cubicBezTo>
                  <a:pt x="1552787" y="3755"/>
                  <a:pt x="1625600" y="30848"/>
                  <a:pt x="1686560" y="132448"/>
                </a:cubicBezTo>
                <a:cubicBezTo>
                  <a:pt x="1747520" y="234048"/>
                  <a:pt x="1771227" y="381368"/>
                  <a:pt x="1859280" y="609968"/>
                </a:cubicBezTo>
                <a:cubicBezTo>
                  <a:pt x="1947333" y="838568"/>
                  <a:pt x="2094653" y="1285608"/>
                  <a:pt x="2214880" y="1504048"/>
                </a:cubicBezTo>
                <a:cubicBezTo>
                  <a:pt x="2335107" y="1722488"/>
                  <a:pt x="2489200" y="1829168"/>
                  <a:pt x="2580640" y="1920608"/>
                </a:cubicBezTo>
                <a:cubicBezTo>
                  <a:pt x="2672080" y="2012048"/>
                  <a:pt x="2700867" y="2008661"/>
                  <a:pt x="2763520" y="2052688"/>
                </a:cubicBezTo>
                <a:cubicBezTo>
                  <a:pt x="2826173" y="2096715"/>
                  <a:pt x="2891366" y="2140741"/>
                  <a:pt x="2956560" y="2184768"/>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025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1429" y="783771"/>
            <a:ext cx="8621485" cy="1938992"/>
          </a:xfrm>
          <a:prstGeom prst="rect">
            <a:avLst/>
          </a:prstGeom>
          <a:noFill/>
        </p:spPr>
        <p:txBody>
          <a:bodyPr wrap="square" rtlCol="0">
            <a:spAutoFit/>
          </a:bodyPr>
          <a:lstStyle/>
          <a:p>
            <a:pPr algn="ctr"/>
            <a:r>
              <a:rPr lang="en-US" sz="2400" dirty="0">
                <a:solidFill>
                  <a:schemeClr val="bg1"/>
                </a:solidFill>
              </a:rPr>
              <a:t>What were some strengths of the way you planned or carried out your investigation? </a:t>
            </a:r>
          </a:p>
          <a:p>
            <a:pPr algn="ctr"/>
            <a:endParaRPr lang="en-US" sz="2400" dirty="0">
              <a:solidFill>
                <a:schemeClr val="bg1"/>
              </a:solidFill>
            </a:endParaRPr>
          </a:p>
          <a:p>
            <a:pPr algn="ctr"/>
            <a:r>
              <a:rPr lang="en-US" sz="2400" dirty="0">
                <a:solidFill>
                  <a:schemeClr val="bg1"/>
                </a:solidFill>
              </a:rPr>
              <a:t>(What made it scientific?)</a:t>
            </a:r>
          </a:p>
          <a:p>
            <a:endParaRPr lang="en-US" sz="2400" dirty="0">
              <a:solidFill>
                <a:schemeClr val="bg1"/>
              </a:solidFill>
            </a:endParaRPr>
          </a:p>
        </p:txBody>
      </p:sp>
    </p:spTree>
    <p:extLst>
      <p:ext uri="{BB962C8B-B14F-4D97-AF65-F5344CB8AC3E}">
        <p14:creationId xmlns:p14="http://schemas.microsoft.com/office/powerpoint/2010/main" val="309455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1DCF1E-ADA2-4D52-8364-171782523994}"/>
              </a:ext>
            </a:extLst>
          </p:cNvPr>
          <p:cNvPicPr>
            <a:picLocks noChangeAspect="1"/>
          </p:cNvPicPr>
          <p:nvPr/>
        </p:nvPicPr>
        <p:blipFill>
          <a:blip r:embed="rId2"/>
          <a:stretch>
            <a:fillRect/>
          </a:stretch>
        </p:blipFill>
        <p:spPr>
          <a:xfrm>
            <a:off x="0" y="0"/>
            <a:ext cx="6014649" cy="3600009"/>
          </a:xfrm>
          <a:prstGeom prst="rect">
            <a:avLst/>
          </a:prstGeom>
        </p:spPr>
      </p:pic>
      <p:sp>
        <p:nvSpPr>
          <p:cNvPr id="7" name="Freeform: Shape 6">
            <a:extLst>
              <a:ext uri="{FF2B5EF4-FFF2-40B4-BE49-F238E27FC236}">
                <a16:creationId xmlns:a16="http://schemas.microsoft.com/office/drawing/2014/main" id="{BCE60898-8CE7-408C-9C2F-6FFDAB72EA5B}"/>
              </a:ext>
            </a:extLst>
          </p:cNvPr>
          <p:cNvSpPr/>
          <p:nvPr/>
        </p:nvSpPr>
        <p:spPr>
          <a:xfrm>
            <a:off x="1422400" y="670560"/>
            <a:ext cx="2926080" cy="1806313"/>
          </a:xfrm>
          <a:custGeom>
            <a:avLst/>
            <a:gdLst>
              <a:gd name="connsiteX0" fmla="*/ 0 w 2926080"/>
              <a:gd name="connsiteY0" fmla="*/ 0 h 1806313"/>
              <a:gd name="connsiteX1" fmla="*/ 274320 w 2926080"/>
              <a:gd name="connsiteY1" fmla="*/ 233680 h 1806313"/>
              <a:gd name="connsiteX2" fmla="*/ 731520 w 2926080"/>
              <a:gd name="connsiteY2" fmla="*/ 1076960 h 1806313"/>
              <a:gd name="connsiteX3" fmla="*/ 1016000 w 2926080"/>
              <a:gd name="connsiteY3" fmla="*/ 1493520 h 1806313"/>
              <a:gd name="connsiteX4" fmla="*/ 1341120 w 2926080"/>
              <a:gd name="connsiteY4" fmla="*/ 1747520 h 1806313"/>
              <a:gd name="connsiteX5" fmla="*/ 1696720 w 2926080"/>
              <a:gd name="connsiteY5" fmla="*/ 1757680 h 1806313"/>
              <a:gd name="connsiteX6" fmla="*/ 2174240 w 2926080"/>
              <a:gd name="connsiteY6" fmla="*/ 1198880 h 1806313"/>
              <a:gd name="connsiteX7" fmla="*/ 2519680 w 2926080"/>
              <a:gd name="connsiteY7" fmla="*/ 487680 h 1806313"/>
              <a:gd name="connsiteX8" fmla="*/ 2824480 w 2926080"/>
              <a:gd name="connsiteY8" fmla="*/ 81280 h 1806313"/>
              <a:gd name="connsiteX9" fmla="*/ 2926080 w 2926080"/>
              <a:gd name="connsiteY9" fmla="*/ 10160 h 180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6080" h="1806313">
                <a:moveTo>
                  <a:pt x="0" y="0"/>
                </a:moveTo>
                <a:cubicBezTo>
                  <a:pt x="76200" y="27093"/>
                  <a:pt x="152400" y="54187"/>
                  <a:pt x="274320" y="233680"/>
                </a:cubicBezTo>
                <a:cubicBezTo>
                  <a:pt x="396240" y="413173"/>
                  <a:pt x="607907" y="866987"/>
                  <a:pt x="731520" y="1076960"/>
                </a:cubicBezTo>
                <a:cubicBezTo>
                  <a:pt x="855133" y="1286933"/>
                  <a:pt x="914400" y="1381760"/>
                  <a:pt x="1016000" y="1493520"/>
                </a:cubicBezTo>
                <a:cubicBezTo>
                  <a:pt x="1117600" y="1605280"/>
                  <a:pt x="1227667" y="1703493"/>
                  <a:pt x="1341120" y="1747520"/>
                </a:cubicBezTo>
                <a:cubicBezTo>
                  <a:pt x="1454573" y="1791547"/>
                  <a:pt x="1557867" y="1849120"/>
                  <a:pt x="1696720" y="1757680"/>
                </a:cubicBezTo>
                <a:cubicBezTo>
                  <a:pt x="1835573" y="1666240"/>
                  <a:pt x="2037080" y="1410547"/>
                  <a:pt x="2174240" y="1198880"/>
                </a:cubicBezTo>
                <a:cubicBezTo>
                  <a:pt x="2311400" y="987213"/>
                  <a:pt x="2411307" y="673947"/>
                  <a:pt x="2519680" y="487680"/>
                </a:cubicBezTo>
                <a:cubicBezTo>
                  <a:pt x="2628053" y="301413"/>
                  <a:pt x="2756747" y="160867"/>
                  <a:pt x="2824480" y="81280"/>
                </a:cubicBezTo>
                <a:cubicBezTo>
                  <a:pt x="2892213" y="1693"/>
                  <a:pt x="2909146" y="5926"/>
                  <a:pt x="2926080" y="10160"/>
                </a:cubicBezTo>
              </a:path>
            </a:pathLst>
          </a:cu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7009F73-89CB-45E6-BEA9-B131F5264C70}"/>
              </a:ext>
            </a:extLst>
          </p:cNvPr>
          <p:cNvPicPr>
            <a:picLocks noChangeAspect="1"/>
          </p:cNvPicPr>
          <p:nvPr/>
        </p:nvPicPr>
        <p:blipFill>
          <a:blip r:embed="rId3"/>
          <a:stretch>
            <a:fillRect/>
          </a:stretch>
        </p:blipFill>
        <p:spPr>
          <a:xfrm>
            <a:off x="6156960" y="0"/>
            <a:ext cx="6029355" cy="3600009"/>
          </a:xfrm>
          <a:prstGeom prst="rect">
            <a:avLst/>
          </a:prstGeom>
        </p:spPr>
      </p:pic>
      <p:sp>
        <p:nvSpPr>
          <p:cNvPr id="12" name="Freeform: Shape 11">
            <a:extLst>
              <a:ext uri="{FF2B5EF4-FFF2-40B4-BE49-F238E27FC236}">
                <a16:creationId xmlns:a16="http://schemas.microsoft.com/office/drawing/2014/main" id="{9148934E-1FDA-496E-BDED-DFCD74263AB3}"/>
              </a:ext>
            </a:extLst>
          </p:cNvPr>
          <p:cNvSpPr/>
          <p:nvPr/>
        </p:nvSpPr>
        <p:spPr>
          <a:xfrm>
            <a:off x="7683197" y="738100"/>
            <a:ext cx="2956560" cy="2184768"/>
          </a:xfrm>
          <a:custGeom>
            <a:avLst/>
            <a:gdLst>
              <a:gd name="connsiteX0" fmla="*/ 0 w 2956560"/>
              <a:gd name="connsiteY0" fmla="*/ 2154288 h 2184768"/>
              <a:gd name="connsiteX1" fmla="*/ 254000 w 2956560"/>
              <a:gd name="connsiteY1" fmla="*/ 2022208 h 2184768"/>
              <a:gd name="connsiteX2" fmla="*/ 416560 w 2956560"/>
              <a:gd name="connsiteY2" fmla="*/ 1839328 h 2184768"/>
              <a:gd name="connsiteX3" fmla="*/ 772160 w 2956560"/>
              <a:gd name="connsiteY3" fmla="*/ 1453248 h 2184768"/>
              <a:gd name="connsiteX4" fmla="*/ 1148080 w 2956560"/>
              <a:gd name="connsiteY4" fmla="*/ 579488 h 2184768"/>
              <a:gd name="connsiteX5" fmla="*/ 1330960 w 2956560"/>
              <a:gd name="connsiteY5" fmla="*/ 112128 h 2184768"/>
              <a:gd name="connsiteX6" fmla="*/ 1493520 w 2956560"/>
              <a:gd name="connsiteY6" fmla="*/ 368 h 2184768"/>
              <a:gd name="connsiteX7" fmla="*/ 1686560 w 2956560"/>
              <a:gd name="connsiteY7" fmla="*/ 132448 h 2184768"/>
              <a:gd name="connsiteX8" fmla="*/ 1859280 w 2956560"/>
              <a:gd name="connsiteY8" fmla="*/ 609968 h 2184768"/>
              <a:gd name="connsiteX9" fmla="*/ 2214880 w 2956560"/>
              <a:gd name="connsiteY9" fmla="*/ 1504048 h 2184768"/>
              <a:gd name="connsiteX10" fmla="*/ 2580640 w 2956560"/>
              <a:gd name="connsiteY10" fmla="*/ 1920608 h 2184768"/>
              <a:gd name="connsiteX11" fmla="*/ 2763520 w 2956560"/>
              <a:gd name="connsiteY11" fmla="*/ 2052688 h 2184768"/>
              <a:gd name="connsiteX12" fmla="*/ 2956560 w 2956560"/>
              <a:gd name="connsiteY12" fmla="*/ 2184768 h 218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6560" h="2184768">
                <a:moveTo>
                  <a:pt x="0" y="2154288"/>
                </a:moveTo>
                <a:cubicBezTo>
                  <a:pt x="92286" y="2114494"/>
                  <a:pt x="184573" y="2074701"/>
                  <a:pt x="254000" y="2022208"/>
                </a:cubicBezTo>
                <a:cubicBezTo>
                  <a:pt x="323427" y="1969715"/>
                  <a:pt x="330200" y="1934155"/>
                  <a:pt x="416560" y="1839328"/>
                </a:cubicBezTo>
                <a:cubicBezTo>
                  <a:pt x="502920" y="1744501"/>
                  <a:pt x="650240" y="1663221"/>
                  <a:pt x="772160" y="1453248"/>
                </a:cubicBezTo>
                <a:cubicBezTo>
                  <a:pt x="894080" y="1243275"/>
                  <a:pt x="1054947" y="803008"/>
                  <a:pt x="1148080" y="579488"/>
                </a:cubicBezTo>
                <a:cubicBezTo>
                  <a:pt x="1241213" y="355968"/>
                  <a:pt x="1273387" y="208648"/>
                  <a:pt x="1330960" y="112128"/>
                </a:cubicBezTo>
                <a:cubicBezTo>
                  <a:pt x="1388533" y="15608"/>
                  <a:pt x="1434253" y="-3019"/>
                  <a:pt x="1493520" y="368"/>
                </a:cubicBezTo>
                <a:cubicBezTo>
                  <a:pt x="1552787" y="3755"/>
                  <a:pt x="1625600" y="30848"/>
                  <a:pt x="1686560" y="132448"/>
                </a:cubicBezTo>
                <a:cubicBezTo>
                  <a:pt x="1747520" y="234048"/>
                  <a:pt x="1771227" y="381368"/>
                  <a:pt x="1859280" y="609968"/>
                </a:cubicBezTo>
                <a:cubicBezTo>
                  <a:pt x="1947333" y="838568"/>
                  <a:pt x="2094653" y="1285608"/>
                  <a:pt x="2214880" y="1504048"/>
                </a:cubicBezTo>
                <a:cubicBezTo>
                  <a:pt x="2335107" y="1722488"/>
                  <a:pt x="2489200" y="1829168"/>
                  <a:pt x="2580640" y="1920608"/>
                </a:cubicBezTo>
                <a:cubicBezTo>
                  <a:pt x="2672080" y="2012048"/>
                  <a:pt x="2700867" y="2008661"/>
                  <a:pt x="2763520" y="2052688"/>
                </a:cubicBezTo>
                <a:cubicBezTo>
                  <a:pt x="2826173" y="2096715"/>
                  <a:pt x="2891366" y="2140741"/>
                  <a:pt x="2956560" y="2184768"/>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4C69F85-5B09-4D93-A7B3-421A0176826E}"/>
              </a:ext>
            </a:extLst>
          </p:cNvPr>
          <p:cNvSpPr txBox="1"/>
          <p:nvPr/>
        </p:nvSpPr>
        <p:spPr>
          <a:xfrm>
            <a:off x="329100" y="4107276"/>
            <a:ext cx="8719794" cy="461665"/>
          </a:xfrm>
          <a:prstGeom prst="rect">
            <a:avLst/>
          </a:prstGeom>
          <a:noFill/>
        </p:spPr>
        <p:txBody>
          <a:bodyPr wrap="square" rtlCol="0">
            <a:spAutoFit/>
          </a:bodyPr>
          <a:lstStyle/>
          <a:p>
            <a:r>
              <a:rPr lang="en-US" sz="2400" dirty="0">
                <a:solidFill>
                  <a:schemeClr val="bg1"/>
                </a:solidFill>
              </a:rPr>
              <a:t>What is the dependent variable of each graph?</a:t>
            </a:r>
          </a:p>
        </p:txBody>
      </p:sp>
      <p:sp>
        <p:nvSpPr>
          <p:cNvPr id="9" name="TextBox 8">
            <a:extLst>
              <a:ext uri="{FF2B5EF4-FFF2-40B4-BE49-F238E27FC236}">
                <a16:creationId xmlns:a16="http://schemas.microsoft.com/office/drawing/2014/main" id="{D84794AF-D3D1-445B-889D-CBF4849503E8}"/>
              </a:ext>
            </a:extLst>
          </p:cNvPr>
          <p:cNvSpPr txBox="1"/>
          <p:nvPr/>
        </p:nvSpPr>
        <p:spPr>
          <a:xfrm>
            <a:off x="329100" y="4960716"/>
            <a:ext cx="8719794" cy="461665"/>
          </a:xfrm>
          <a:prstGeom prst="rect">
            <a:avLst/>
          </a:prstGeom>
          <a:noFill/>
        </p:spPr>
        <p:txBody>
          <a:bodyPr wrap="square" rtlCol="0">
            <a:spAutoFit/>
          </a:bodyPr>
          <a:lstStyle/>
          <a:p>
            <a:r>
              <a:rPr lang="en-US" sz="2400" dirty="0">
                <a:solidFill>
                  <a:schemeClr val="bg1"/>
                </a:solidFill>
              </a:rPr>
              <a:t>What is the independent variable of each graph?</a:t>
            </a:r>
          </a:p>
        </p:txBody>
      </p:sp>
    </p:spTree>
    <p:extLst>
      <p:ext uri="{BB962C8B-B14F-4D97-AF65-F5344CB8AC3E}">
        <p14:creationId xmlns:p14="http://schemas.microsoft.com/office/powerpoint/2010/main" val="947727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1DCF1E-ADA2-4D52-8364-171782523994}"/>
              </a:ext>
            </a:extLst>
          </p:cNvPr>
          <p:cNvPicPr>
            <a:picLocks noChangeAspect="1"/>
          </p:cNvPicPr>
          <p:nvPr/>
        </p:nvPicPr>
        <p:blipFill>
          <a:blip r:embed="rId2"/>
          <a:stretch>
            <a:fillRect/>
          </a:stretch>
        </p:blipFill>
        <p:spPr>
          <a:xfrm>
            <a:off x="0" y="0"/>
            <a:ext cx="6014649" cy="3600009"/>
          </a:xfrm>
          <a:prstGeom prst="rect">
            <a:avLst/>
          </a:prstGeom>
        </p:spPr>
      </p:pic>
      <p:sp>
        <p:nvSpPr>
          <p:cNvPr id="7" name="Freeform: Shape 6">
            <a:extLst>
              <a:ext uri="{FF2B5EF4-FFF2-40B4-BE49-F238E27FC236}">
                <a16:creationId xmlns:a16="http://schemas.microsoft.com/office/drawing/2014/main" id="{BCE60898-8CE7-408C-9C2F-6FFDAB72EA5B}"/>
              </a:ext>
            </a:extLst>
          </p:cNvPr>
          <p:cNvSpPr/>
          <p:nvPr/>
        </p:nvSpPr>
        <p:spPr>
          <a:xfrm>
            <a:off x="1422400" y="670560"/>
            <a:ext cx="2926080" cy="1806313"/>
          </a:xfrm>
          <a:custGeom>
            <a:avLst/>
            <a:gdLst>
              <a:gd name="connsiteX0" fmla="*/ 0 w 2926080"/>
              <a:gd name="connsiteY0" fmla="*/ 0 h 1806313"/>
              <a:gd name="connsiteX1" fmla="*/ 274320 w 2926080"/>
              <a:gd name="connsiteY1" fmla="*/ 233680 h 1806313"/>
              <a:gd name="connsiteX2" fmla="*/ 731520 w 2926080"/>
              <a:gd name="connsiteY2" fmla="*/ 1076960 h 1806313"/>
              <a:gd name="connsiteX3" fmla="*/ 1016000 w 2926080"/>
              <a:gd name="connsiteY3" fmla="*/ 1493520 h 1806313"/>
              <a:gd name="connsiteX4" fmla="*/ 1341120 w 2926080"/>
              <a:gd name="connsiteY4" fmla="*/ 1747520 h 1806313"/>
              <a:gd name="connsiteX5" fmla="*/ 1696720 w 2926080"/>
              <a:gd name="connsiteY5" fmla="*/ 1757680 h 1806313"/>
              <a:gd name="connsiteX6" fmla="*/ 2174240 w 2926080"/>
              <a:gd name="connsiteY6" fmla="*/ 1198880 h 1806313"/>
              <a:gd name="connsiteX7" fmla="*/ 2519680 w 2926080"/>
              <a:gd name="connsiteY7" fmla="*/ 487680 h 1806313"/>
              <a:gd name="connsiteX8" fmla="*/ 2824480 w 2926080"/>
              <a:gd name="connsiteY8" fmla="*/ 81280 h 1806313"/>
              <a:gd name="connsiteX9" fmla="*/ 2926080 w 2926080"/>
              <a:gd name="connsiteY9" fmla="*/ 10160 h 180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6080" h="1806313">
                <a:moveTo>
                  <a:pt x="0" y="0"/>
                </a:moveTo>
                <a:cubicBezTo>
                  <a:pt x="76200" y="27093"/>
                  <a:pt x="152400" y="54187"/>
                  <a:pt x="274320" y="233680"/>
                </a:cubicBezTo>
                <a:cubicBezTo>
                  <a:pt x="396240" y="413173"/>
                  <a:pt x="607907" y="866987"/>
                  <a:pt x="731520" y="1076960"/>
                </a:cubicBezTo>
                <a:cubicBezTo>
                  <a:pt x="855133" y="1286933"/>
                  <a:pt x="914400" y="1381760"/>
                  <a:pt x="1016000" y="1493520"/>
                </a:cubicBezTo>
                <a:cubicBezTo>
                  <a:pt x="1117600" y="1605280"/>
                  <a:pt x="1227667" y="1703493"/>
                  <a:pt x="1341120" y="1747520"/>
                </a:cubicBezTo>
                <a:cubicBezTo>
                  <a:pt x="1454573" y="1791547"/>
                  <a:pt x="1557867" y="1849120"/>
                  <a:pt x="1696720" y="1757680"/>
                </a:cubicBezTo>
                <a:cubicBezTo>
                  <a:pt x="1835573" y="1666240"/>
                  <a:pt x="2037080" y="1410547"/>
                  <a:pt x="2174240" y="1198880"/>
                </a:cubicBezTo>
                <a:cubicBezTo>
                  <a:pt x="2311400" y="987213"/>
                  <a:pt x="2411307" y="673947"/>
                  <a:pt x="2519680" y="487680"/>
                </a:cubicBezTo>
                <a:cubicBezTo>
                  <a:pt x="2628053" y="301413"/>
                  <a:pt x="2756747" y="160867"/>
                  <a:pt x="2824480" y="81280"/>
                </a:cubicBezTo>
                <a:cubicBezTo>
                  <a:pt x="2892213" y="1693"/>
                  <a:pt x="2909146" y="5926"/>
                  <a:pt x="2926080" y="10160"/>
                </a:cubicBezTo>
              </a:path>
            </a:pathLst>
          </a:cu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7009F73-89CB-45E6-BEA9-B131F5264C70}"/>
              </a:ext>
            </a:extLst>
          </p:cNvPr>
          <p:cNvPicPr>
            <a:picLocks noChangeAspect="1"/>
          </p:cNvPicPr>
          <p:nvPr/>
        </p:nvPicPr>
        <p:blipFill>
          <a:blip r:embed="rId3"/>
          <a:stretch>
            <a:fillRect/>
          </a:stretch>
        </p:blipFill>
        <p:spPr>
          <a:xfrm>
            <a:off x="6156960" y="0"/>
            <a:ext cx="6029355" cy="3600009"/>
          </a:xfrm>
          <a:prstGeom prst="rect">
            <a:avLst/>
          </a:prstGeom>
        </p:spPr>
      </p:pic>
      <p:sp>
        <p:nvSpPr>
          <p:cNvPr id="12" name="Freeform: Shape 11">
            <a:extLst>
              <a:ext uri="{FF2B5EF4-FFF2-40B4-BE49-F238E27FC236}">
                <a16:creationId xmlns:a16="http://schemas.microsoft.com/office/drawing/2014/main" id="{9148934E-1FDA-496E-BDED-DFCD74263AB3}"/>
              </a:ext>
            </a:extLst>
          </p:cNvPr>
          <p:cNvSpPr/>
          <p:nvPr/>
        </p:nvSpPr>
        <p:spPr>
          <a:xfrm>
            <a:off x="7683197" y="738100"/>
            <a:ext cx="2956560" cy="2184768"/>
          </a:xfrm>
          <a:custGeom>
            <a:avLst/>
            <a:gdLst>
              <a:gd name="connsiteX0" fmla="*/ 0 w 2956560"/>
              <a:gd name="connsiteY0" fmla="*/ 2154288 h 2184768"/>
              <a:gd name="connsiteX1" fmla="*/ 254000 w 2956560"/>
              <a:gd name="connsiteY1" fmla="*/ 2022208 h 2184768"/>
              <a:gd name="connsiteX2" fmla="*/ 416560 w 2956560"/>
              <a:gd name="connsiteY2" fmla="*/ 1839328 h 2184768"/>
              <a:gd name="connsiteX3" fmla="*/ 772160 w 2956560"/>
              <a:gd name="connsiteY3" fmla="*/ 1453248 h 2184768"/>
              <a:gd name="connsiteX4" fmla="*/ 1148080 w 2956560"/>
              <a:gd name="connsiteY4" fmla="*/ 579488 h 2184768"/>
              <a:gd name="connsiteX5" fmla="*/ 1330960 w 2956560"/>
              <a:gd name="connsiteY5" fmla="*/ 112128 h 2184768"/>
              <a:gd name="connsiteX6" fmla="*/ 1493520 w 2956560"/>
              <a:gd name="connsiteY6" fmla="*/ 368 h 2184768"/>
              <a:gd name="connsiteX7" fmla="*/ 1686560 w 2956560"/>
              <a:gd name="connsiteY7" fmla="*/ 132448 h 2184768"/>
              <a:gd name="connsiteX8" fmla="*/ 1859280 w 2956560"/>
              <a:gd name="connsiteY8" fmla="*/ 609968 h 2184768"/>
              <a:gd name="connsiteX9" fmla="*/ 2214880 w 2956560"/>
              <a:gd name="connsiteY9" fmla="*/ 1504048 h 2184768"/>
              <a:gd name="connsiteX10" fmla="*/ 2580640 w 2956560"/>
              <a:gd name="connsiteY10" fmla="*/ 1920608 h 2184768"/>
              <a:gd name="connsiteX11" fmla="*/ 2763520 w 2956560"/>
              <a:gd name="connsiteY11" fmla="*/ 2052688 h 2184768"/>
              <a:gd name="connsiteX12" fmla="*/ 2956560 w 2956560"/>
              <a:gd name="connsiteY12" fmla="*/ 2184768 h 218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6560" h="2184768">
                <a:moveTo>
                  <a:pt x="0" y="2154288"/>
                </a:moveTo>
                <a:cubicBezTo>
                  <a:pt x="92286" y="2114494"/>
                  <a:pt x="184573" y="2074701"/>
                  <a:pt x="254000" y="2022208"/>
                </a:cubicBezTo>
                <a:cubicBezTo>
                  <a:pt x="323427" y="1969715"/>
                  <a:pt x="330200" y="1934155"/>
                  <a:pt x="416560" y="1839328"/>
                </a:cubicBezTo>
                <a:cubicBezTo>
                  <a:pt x="502920" y="1744501"/>
                  <a:pt x="650240" y="1663221"/>
                  <a:pt x="772160" y="1453248"/>
                </a:cubicBezTo>
                <a:cubicBezTo>
                  <a:pt x="894080" y="1243275"/>
                  <a:pt x="1054947" y="803008"/>
                  <a:pt x="1148080" y="579488"/>
                </a:cubicBezTo>
                <a:cubicBezTo>
                  <a:pt x="1241213" y="355968"/>
                  <a:pt x="1273387" y="208648"/>
                  <a:pt x="1330960" y="112128"/>
                </a:cubicBezTo>
                <a:cubicBezTo>
                  <a:pt x="1388533" y="15608"/>
                  <a:pt x="1434253" y="-3019"/>
                  <a:pt x="1493520" y="368"/>
                </a:cubicBezTo>
                <a:cubicBezTo>
                  <a:pt x="1552787" y="3755"/>
                  <a:pt x="1625600" y="30848"/>
                  <a:pt x="1686560" y="132448"/>
                </a:cubicBezTo>
                <a:cubicBezTo>
                  <a:pt x="1747520" y="234048"/>
                  <a:pt x="1771227" y="381368"/>
                  <a:pt x="1859280" y="609968"/>
                </a:cubicBezTo>
                <a:cubicBezTo>
                  <a:pt x="1947333" y="838568"/>
                  <a:pt x="2094653" y="1285608"/>
                  <a:pt x="2214880" y="1504048"/>
                </a:cubicBezTo>
                <a:cubicBezTo>
                  <a:pt x="2335107" y="1722488"/>
                  <a:pt x="2489200" y="1829168"/>
                  <a:pt x="2580640" y="1920608"/>
                </a:cubicBezTo>
                <a:cubicBezTo>
                  <a:pt x="2672080" y="2012048"/>
                  <a:pt x="2700867" y="2008661"/>
                  <a:pt x="2763520" y="2052688"/>
                </a:cubicBezTo>
                <a:cubicBezTo>
                  <a:pt x="2826173" y="2096715"/>
                  <a:pt x="2891366" y="2140741"/>
                  <a:pt x="2956560" y="2184768"/>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4C69F85-5B09-4D93-A7B3-421A0176826E}"/>
              </a:ext>
            </a:extLst>
          </p:cNvPr>
          <p:cNvSpPr txBox="1"/>
          <p:nvPr/>
        </p:nvSpPr>
        <p:spPr>
          <a:xfrm>
            <a:off x="329100" y="4107276"/>
            <a:ext cx="11100900" cy="461665"/>
          </a:xfrm>
          <a:prstGeom prst="rect">
            <a:avLst/>
          </a:prstGeom>
          <a:noFill/>
        </p:spPr>
        <p:txBody>
          <a:bodyPr wrap="square" rtlCol="0">
            <a:spAutoFit/>
          </a:bodyPr>
          <a:lstStyle/>
          <a:p>
            <a:r>
              <a:rPr lang="en-US" sz="2400" dirty="0">
                <a:solidFill>
                  <a:schemeClr val="bg1"/>
                </a:solidFill>
              </a:rPr>
              <a:t>Explain how these two apparently inverse graphs are illustrating the exact same data</a:t>
            </a:r>
          </a:p>
        </p:txBody>
      </p:sp>
      <p:sp>
        <p:nvSpPr>
          <p:cNvPr id="10" name="TextBox 9">
            <a:extLst>
              <a:ext uri="{FF2B5EF4-FFF2-40B4-BE49-F238E27FC236}">
                <a16:creationId xmlns:a16="http://schemas.microsoft.com/office/drawing/2014/main" id="{01541CD3-1906-4B89-8DC8-061EBD89EA8A}"/>
              </a:ext>
            </a:extLst>
          </p:cNvPr>
          <p:cNvSpPr txBox="1"/>
          <p:nvPr/>
        </p:nvSpPr>
        <p:spPr>
          <a:xfrm>
            <a:off x="385585" y="5076208"/>
            <a:ext cx="11100900" cy="461665"/>
          </a:xfrm>
          <a:prstGeom prst="rect">
            <a:avLst/>
          </a:prstGeom>
          <a:noFill/>
        </p:spPr>
        <p:txBody>
          <a:bodyPr wrap="square" rtlCol="0">
            <a:spAutoFit/>
          </a:bodyPr>
          <a:lstStyle/>
          <a:p>
            <a:r>
              <a:rPr lang="en-US" sz="2400" dirty="0">
                <a:solidFill>
                  <a:schemeClr val="bg1"/>
                </a:solidFill>
              </a:rPr>
              <a:t>Which graph do you think illustrates the data best and why?</a:t>
            </a:r>
          </a:p>
        </p:txBody>
      </p:sp>
    </p:spTree>
    <p:extLst>
      <p:ext uri="{BB962C8B-B14F-4D97-AF65-F5344CB8AC3E}">
        <p14:creationId xmlns:p14="http://schemas.microsoft.com/office/powerpoint/2010/main" val="1581499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6729314" y="975243"/>
            <a:ext cx="4616709" cy="4716430"/>
          </a:xfrm>
          <a:prstGeom prst="rect">
            <a:avLst/>
          </a:prstGeom>
        </p:spPr>
      </p:pic>
      <p:sp>
        <p:nvSpPr>
          <p:cNvPr id="3" name="TextBox 2"/>
          <p:cNvSpPr txBox="1"/>
          <p:nvPr/>
        </p:nvSpPr>
        <p:spPr>
          <a:xfrm>
            <a:off x="1007706" y="746449"/>
            <a:ext cx="5262465" cy="830997"/>
          </a:xfrm>
          <a:prstGeom prst="rect">
            <a:avLst/>
          </a:prstGeom>
          <a:noFill/>
        </p:spPr>
        <p:txBody>
          <a:bodyPr wrap="square" rtlCol="0">
            <a:spAutoFit/>
          </a:bodyPr>
          <a:lstStyle/>
          <a:p>
            <a:r>
              <a:rPr lang="en-US" sz="2400" dirty="0">
                <a:solidFill>
                  <a:schemeClr val="bg1"/>
                </a:solidFill>
              </a:rPr>
              <a:t>Calculate the rate of oxygen production at 15 seconds</a:t>
            </a:r>
          </a:p>
        </p:txBody>
      </p:sp>
      <p:sp>
        <p:nvSpPr>
          <p:cNvPr id="4" name="TextBox 3"/>
          <p:cNvSpPr txBox="1"/>
          <p:nvPr/>
        </p:nvSpPr>
        <p:spPr>
          <a:xfrm>
            <a:off x="1007705" y="2409155"/>
            <a:ext cx="5262465" cy="830997"/>
          </a:xfrm>
          <a:prstGeom prst="rect">
            <a:avLst/>
          </a:prstGeom>
          <a:noFill/>
        </p:spPr>
        <p:txBody>
          <a:bodyPr wrap="square" rtlCol="0">
            <a:spAutoFit/>
          </a:bodyPr>
          <a:lstStyle/>
          <a:p>
            <a:r>
              <a:rPr lang="en-US" sz="2400" dirty="0">
                <a:solidFill>
                  <a:schemeClr val="bg1"/>
                </a:solidFill>
              </a:rPr>
              <a:t>Calculate the rate of oxygen production at 45 seconds</a:t>
            </a:r>
          </a:p>
        </p:txBody>
      </p:sp>
    </p:spTree>
    <p:extLst>
      <p:ext uri="{BB962C8B-B14F-4D97-AF65-F5344CB8AC3E}">
        <p14:creationId xmlns:p14="http://schemas.microsoft.com/office/powerpoint/2010/main" val="1902020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enzyme function at 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300" y="956096"/>
            <a:ext cx="7291459" cy="51647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5" y="1175657"/>
            <a:ext cx="3900196" cy="1200329"/>
          </a:xfrm>
          <a:prstGeom prst="rect">
            <a:avLst/>
          </a:prstGeom>
          <a:noFill/>
        </p:spPr>
        <p:txBody>
          <a:bodyPr wrap="square" rtlCol="0">
            <a:spAutoFit/>
          </a:bodyPr>
          <a:lstStyle/>
          <a:p>
            <a:r>
              <a:rPr lang="en-US" sz="2400" dirty="0">
                <a:solidFill>
                  <a:schemeClr val="bg1"/>
                </a:solidFill>
              </a:rPr>
              <a:t>Make 5 observations (pepsin, amylase, </a:t>
            </a:r>
            <a:r>
              <a:rPr lang="en-US" sz="2400">
                <a:solidFill>
                  <a:schemeClr val="bg1"/>
                </a:solidFill>
              </a:rPr>
              <a:t>and trypsin) </a:t>
            </a:r>
            <a:r>
              <a:rPr lang="en-US" sz="2400" dirty="0">
                <a:solidFill>
                  <a:schemeClr val="bg1"/>
                </a:solidFill>
              </a:rPr>
              <a:t>are all enzymes</a:t>
            </a:r>
          </a:p>
        </p:txBody>
      </p:sp>
      <p:sp>
        <p:nvSpPr>
          <p:cNvPr id="3" name="TextBox 2"/>
          <p:cNvSpPr txBox="1"/>
          <p:nvPr/>
        </p:nvSpPr>
        <p:spPr>
          <a:xfrm>
            <a:off x="7856375" y="6120882"/>
            <a:ext cx="3657600" cy="461665"/>
          </a:xfrm>
          <a:prstGeom prst="rect">
            <a:avLst/>
          </a:prstGeom>
          <a:noFill/>
        </p:spPr>
        <p:txBody>
          <a:bodyPr wrap="square" rtlCol="0">
            <a:spAutoFit/>
          </a:bodyPr>
          <a:lstStyle/>
          <a:p>
            <a:r>
              <a:rPr lang="en-US" sz="2400" dirty="0">
                <a:solidFill>
                  <a:schemeClr val="bg1"/>
                </a:solidFill>
              </a:rPr>
              <a:t>pH</a:t>
            </a:r>
          </a:p>
        </p:txBody>
      </p:sp>
    </p:spTree>
    <p:extLst>
      <p:ext uri="{BB962C8B-B14F-4D97-AF65-F5344CB8AC3E}">
        <p14:creationId xmlns:p14="http://schemas.microsoft.com/office/powerpoint/2010/main" val="1525546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enzyme function at 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300" y="956096"/>
            <a:ext cx="7291459" cy="51647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2104" y="1194318"/>
            <a:ext cx="3900196" cy="461665"/>
          </a:xfrm>
          <a:prstGeom prst="rect">
            <a:avLst/>
          </a:prstGeom>
          <a:noFill/>
        </p:spPr>
        <p:txBody>
          <a:bodyPr wrap="square" rtlCol="0">
            <a:spAutoFit/>
          </a:bodyPr>
          <a:lstStyle/>
          <a:p>
            <a:r>
              <a:rPr lang="en-US" sz="2400" dirty="0">
                <a:solidFill>
                  <a:schemeClr val="bg1"/>
                </a:solidFill>
              </a:rPr>
              <a:t>Explain what’s illustrated</a:t>
            </a:r>
          </a:p>
        </p:txBody>
      </p:sp>
      <p:sp>
        <p:nvSpPr>
          <p:cNvPr id="4" name="TextBox 3"/>
          <p:cNvSpPr txBox="1"/>
          <p:nvPr/>
        </p:nvSpPr>
        <p:spPr>
          <a:xfrm>
            <a:off x="7856375" y="6120882"/>
            <a:ext cx="3657600" cy="461665"/>
          </a:xfrm>
          <a:prstGeom prst="rect">
            <a:avLst/>
          </a:prstGeom>
          <a:noFill/>
        </p:spPr>
        <p:txBody>
          <a:bodyPr wrap="square" rtlCol="0">
            <a:spAutoFit/>
          </a:bodyPr>
          <a:lstStyle/>
          <a:p>
            <a:r>
              <a:rPr lang="en-US" sz="2400" dirty="0">
                <a:solidFill>
                  <a:schemeClr val="bg1"/>
                </a:solidFill>
              </a:rPr>
              <a:t>pH</a:t>
            </a:r>
          </a:p>
        </p:txBody>
      </p:sp>
    </p:spTree>
    <p:extLst>
      <p:ext uri="{BB962C8B-B14F-4D97-AF65-F5344CB8AC3E}">
        <p14:creationId xmlns:p14="http://schemas.microsoft.com/office/powerpoint/2010/main" val="37964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enzyme function at 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300" y="956096"/>
            <a:ext cx="7291459" cy="516478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083559" y="1996751"/>
            <a:ext cx="37323" cy="382555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352383" y="1959428"/>
            <a:ext cx="15552" cy="386287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714653" y="1569730"/>
            <a:ext cx="52874" cy="425257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4237" y="2322808"/>
            <a:ext cx="4354349" cy="1200329"/>
          </a:xfrm>
          <a:prstGeom prst="rect">
            <a:avLst/>
          </a:prstGeom>
          <a:noFill/>
        </p:spPr>
        <p:txBody>
          <a:bodyPr wrap="square" rtlCol="0">
            <a:spAutoFit/>
          </a:bodyPr>
          <a:lstStyle/>
          <a:p>
            <a:r>
              <a:rPr lang="en-US" sz="2400" dirty="0">
                <a:solidFill>
                  <a:schemeClr val="bg1"/>
                </a:solidFill>
              </a:rPr>
              <a:t>Amylase is an enzyme that cleaves starch (a polysaccharide) into maltose (a disaccharide)</a:t>
            </a:r>
          </a:p>
        </p:txBody>
      </p:sp>
      <p:sp>
        <p:nvSpPr>
          <p:cNvPr id="11" name="TextBox 10"/>
          <p:cNvSpPr txBox="1"/>
          <p:nvPr/>
        </p:nvSpPr>
        <p:spPr>
          <a:xfrm>
            <a:off x="7856375" y="6120882"/>
            <a:ext cx="3657600" cy="461665"/>
          </a:xfrm>
          <a:prstGeom prst="rect">
            <a:avLst/>
          </a:prstGeom>
          <a:noFill/>
        </p:spPr>
        <p:txBody>
          <a:bodyPr wrap="square" rtlCol="0">
            <a:spAutoFit/>
          </a:bodyPr>
          <a:lstStyle/>
          <a:p>
            <a:r>
              <a:rPr lang="en-US" sz="2400" dirty="0">
                <a:solidFill>
                  <a:schemeClr val="bg1"/>
                </a:solidFill>
              </a:rPr>
              <a:t>pH</a:t>
            </a:r>
          </a:p>
        </p:txBody>
      </p:sp>
      <p:sp>
        <p:nvSpPr>
          <p:cNvPr id="12" name="TextBox 11"/>
          <p:cNvSpPr txBox="1"/>
          <p:nvPr/>
        </p:nvSpPr>
        <p:spPr>
          <a:xfrm>
            <a:off x="320351" y="506963"/>
            <a:ext cx="4354349" cy="1200329"/>
          </a:xfrm>
          <a:prstGeom prst="rect">
            <a:avLst/>
          </a:prstGeom>
          <a:noFill/>
        </p:spPr>
        <p:txBody>
          <a:bodyPr wrap="square" rtlCol="0">
            <a:spAutoFit/>
          </a:bodyPr>
          <a:lstStyle/>
          <a:p>
            <a:r>
              <a:rPr lang="en-US" sz="2400" dirty="0">
                <a:solidFill>
                  <a:schemeClr val="bg1"/>
                </a:solidFill>
              </a:rPr>
              <a:t>Pepsin is an enzyme that cleaves proteins (polypeptides) into smaller polypeptides</a:t>
            </a:r>
          </a:p>
        </p:txBody>
      </p:sp>
      <p:sp>
        <p:nvSpPr>
          <p:cNvPr id="13" name="TextBox 12"/>
          <p:cNvSpPr txBox="1"/>
          <p:nvPr/>
        </p:nvSpPr>
        <p:spPr>
          <a:xfrm>
            <a:off x="215335" y="4138653"/>
            <a:ext cx="4354349" cy="1200329"/>
          </a:xfrm>
          <a:prstGeom prst="rect">
            <a:avLst/>
          </a:prstGeom>
          <a:noFill/>
        </p:spPr>
        <p:txBody>
          <a:bodyPr wrap="square" rtlCol="0">
            <a:spAutoFit/>
          </a:bodyPr>
          <a:lstStyle/>
          <a:p>
            <a:r>
              <a:rPr lang="en-US" sz="2400" dirty="0">
                <a:solidFill>
                  <a:schemeClr val="bg1"/>
                </a:solidFill>
              </a:rPr>
              <a:t>Trypsin is an enzyme that cleaves polypeptides into smaller peptides</a:t>
            </a:r>
          </a:p>
        </p:txBody>
      </p:sp>
    </p:spTree>
    <p:extLst>
      <p:ext uri="{BB962C8B-B14F-4D97-AF65-F5344CB8AC3E}">
        <p14:creationId xmlns:p14="http://schemas.microsoft.com/office/powerpoint/2010/main" val="3931471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enzyme function at 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300" y="956096"/>
            <a:ext cx="7291459" cy="516478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083559" y="1996751"/>
            <a:ext cx="37323" cy="382555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352383" y="1959428"/>
            <a:ext cx="15552" cy="386287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714653" y="1569730"/>
            <a:ext cx="52874" cy="425257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56375" y="6120882"/>
            <a:ext cx="3657600" cy="461665"/>
          </a:xfrm>
          <a:prstGeom prst="rect">
            <a:avLst/>
          </a:prstGeom>
          <a:noFill/>
        </p:spPr>
        <p:txBody>
          <a:bodyPr wrap="square" rtlCol="0">
            <a:spAutoFit/>
          </a:bodyPr>
          <a:lstStyle/>
          <a:p>
            <a:r>
              <a:rPr lang="en-US" sz="2400" dirty="0">
                <a:solidFill>
                  <a:schemeClr val="bg1"/>
                </a:solidFill>
              </a:rPr>
              <a:t>pH</a:t>
            </a:r>
          </a:p>
        </p:txBody>
      </p:sp>
      <p:sp>
        <p:nvSpPr>
          <p:cNvPr id="12" name="TextBox 11"/>
          <p:cNvSpPr txBox="1"/>
          <p:nvPr/>
        </p:nvSpPr>
        <p:spPr>
          <a:xfrm>
            <a:off x="262718" y="956096"/>
            <a:ext cx="4354349" cy="1200329"/>
          </a:xfrm>
          <a:prstGeom prst="rect">
            <a:avLst/>
          </a:prstGeom>
          <a:noFill/>
        </p:spPr>
        <p:txBody>
          <a:bodyPr wrap="square" rtlCol="0">
            <a:spAutoFit/>
          </a:bodyPr>
          <a:lstStyle/>
          <a:p>
            <a:r>
              <a:rPr lang="en-US" sz="2400" dirty="0">
                <a:solidFill>
                  <a:schemeClr val="bg1"/>
                </a:solidFill>
              </a:rPr>
              <a:t>Where do you think you would find these enzymes in the human body?</a:t>
            </a:r>
          </a:p>
        </p:txBody>
      </p:sp>
      <p:sp>
        <p:nvSpPr>
          <p:cNvPr id="10" name="TextBox 9"/>
          <p:cNvSpPr txBox="1"/>
          <p:nvPr/>
        </p:nvSpPr>
        <p:spPr>
          <a:xfrm>
            <a:off x="262718" y="2495686"/>
            <a:ext cx="4354349" cy="1200329"/>
          </a:xfrm>
          <a:prstGeom prst="rect">
            <a:avLst/>
          </a:prstGeom>
          <a:noFill/>
        </p:spPr>
        <p:txBody>
          <a:bodyPr wrap="square" rtlCol="0">
            <a:spAutoFit/>
          </a:bodyPr>
          <a:lstStyle/>
          <a:p>
            <a:r>
              <a:rPr lang="en-US" sz="2400" dirty="0">
                <a:solidFill>
                  <a:schemeClr val="bg1"/>
                </a:solidFill>
              </a:rPr>
              <a:t>What do you think the pH set point is in these parts of the body?</a:t>
            </a:r>
          </a:p>
        </p:txBody>
      </p:sp>
    </p:spTree>
    <p:extLst>
      <p:ext uri="{BB962C8B-B14F-4D97-AF65-F5344CB8AC3E}">
        <p14:creationId xmlns:p14="http://schemas.microsoft.com/office/powerpoint/2010/main" val="787191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levelnotes.com/content_images/i73_Im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5997" y="1421984"/>
            <a:ext cx="5186806" cy="3977329"/>
          </a:xfrm>
          <a:prstGeom prst="rect">
            <a:avLst/>
          </a:prstGeom>
          <a:solidFill>
            <a:schemeClr val="bg1"/>
          </a:solidFill>
        </p:spPr>
      </p:pic>
      <p:sp>
        <p:nvSpPr>
          <p:cNvPr id="2" name="TextBox 1"/>
          <p:cNvSpPr txBox="1"/>
          <p:nvPr/>
        </p:nvSpPr>
        <p:spPr>
          <a:xfrm>
            <a:off x="638629" y="2699657"/>
            <a:ext cx="4513943" cy="1200329"/>
          </a:xfrm>
          <a:prstGeom prst="rect">
            <a:avLst/>
          </a:prstGeom>
          <a:noFill/>
        </p:spPr>
        <p:txBody>
          <a:bodyPr wrap="square" rtlCol="0">
            <a:spAutoFit/>
          </a:bodyPr>
          <a:lstStyle/>
          <a:p>
            <a:r>
              <a:rPr lang="en-US" sz="2400" dirty="0">
                <a:solidFill>
                  <a:schemeClr val="bg1"/>
                </a:solidFill>
              </a:rPr>
              <a:t>Explain why the rate of enzyme activity changes with different concentrations of substrate</a:t>
            </a:r>
          </a:p>
        </p:txBody>
      </p:sp>
    </p:spTree>
    <p:extLst>
      <p:ext uri="{BB962C8B-B14F-4D97-AF65-F5344CB8AC3E}">
        <p14:creationId xmlns:p14="http://schemas.microsoft.com/office/powerpoint/2010/main" val="1877180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nzyme activity substrate concen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360" y="275771"/>
            <a:ext cx="6305436" cy="41075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5770" y="275771"/>
            <a:ext cx="5210629" cy="1569660"/>
          </a:xfrm>
          <a:prstGeom prst="rect">
            <a:avLst/>
          </a:prstGeom>
          <a:noFill/>
        </p:spPr>
        <p:txBody>
          <a:bodyPr wrap="square" rtlCol="0">
            <a:spAutoFit/>
          </a:bodyPr>
          <a:lstStyle/>
          <a:p>
            <a:r>
              <a:rPr lang="en-US" sz="2400" dirty="0">
                <a:solidFill>
                  <a:schemeClr val="bg1"/>
                </a:solidFill>
              </a:rPr>
              <a:t>Low concentration</a:t>
            </a:r>
          </a:p>
          <a:p>
            <a:r>
              <a:rPr lang="en-US" sz="2400" dirty="0">
                <a:solidFill>
                  <a:schemeClr val="bg1"/>
                </a:solidFill>
              </a:rPr>
              <a:t>	it takes longer for an enzyme to randomly bump into a substrate so only a few enzymes are catalyzing a reaction</a:t>
            </a:r>
          </a:p>
        </p:txBody>
      </p:sp>
      <p:sp>
        <p:nvSpPr>
          <p:cNvPr id="4" name="TextBox 3"/>
          <p:cNvSpPr txBox="1"/>
          <p:nvPr/>
        </p:nvSpPr>
        <p:spPr>
          <a:xfrm>
            <a:off x="275771" y="2329542"/>
            <a:ext cx="5210628" cy="1569660"/>
          </a:xfrm>
          <a:prstGeom prst="rect">
            <a:avLst/>
          </a:prstGeom>
          <a:noFill/>
        </p:spPr>
        <p:txBody>
          <a:bodyPr wrap="square" rtlCol="0">
            <a:spAutoFit/>
          </a:bodyPr>
          <a:lstStyle/>
          <a:p>
            <a:r>
              <a:rPr lang="en-US" sz="2400" dirty="0">
                <a:solidFill>
                  <a:schemeClr val="bg1"/>
                </a:solidFill>
              </a:rPr>
              <a:t>Medium concentration</a:t>
            </a:r>
          </a:p>
          <a:p>
            <a:r>
              <a:rPr lang="en-US" sz="2400" dirty="0">
                <a:solidFill>
                  <a:schemeClr val="bg1"/>
                </a:solidFill>
              </a:rPr>
              <a:t>	it takes less time for an enzyme to randomly bump into a substrate so many enzymes are catalyzing a reaction</a:t>
            </a:r>
          </a:p>
        </p:txBody>
      </p:sp>
      <p:sp>
        <p:nvSpPr>
          <p:cNvPr id="5" name="TextBox 4"/>
          <p:cNvSpPr txBox="1"/>
          <p:nvPr/>
        </p:nvSpPr>
        <p:spPr>
          <a:xfrm>
            <a:off x="275771" y="4383313"/>
            <a:ext cx="5210628" cy="1938992"/>
          </a:xfrm>
          <a:prstGeom prst="rect">
            <a:avLst/>
          </a:prstGeom>
          <a:noFill/>
        </p:spPr>
        <p:txBody>
          <a:bodyPr wrap="square" rtlCol="0">
            <a:spAutoFit/>
          </a:bodyPr>
          <a:lstStyle/>
          <a:p>
            <a:r>
              <a:rPr lang="en-US" sz="2400" dirty="0">
                <a:solidFill>
                  <a:schemeClr val="bg1"/>
                </a:solidFill>
              </a:rPr>
              <a:t>High concentration</a:t>
            </a:r>
          </a:p>
          <a:p>
            <a:r>
              <a:rPr lang="en-US" sz="2400" dirty="0">
                <a:solidFill>
                  <a:schemeClr val="bg1"/>
                </a:solidFill>
              </a:rPr>
              <a:t>	enzymes randomly bump into substrate as soon as they catalyze a reaction so </a:t>
            </a:r>
            <a:r>
              <a:rPr lang="en-US" sz="2400" b="1" dirty="0">
                <a:solidFill>
                  <a:schemeClr val="bg1"/>
                </a:solidFill>
              </a:rPr>
              <a:t>ALL</a:t>
            </a:r>
            <a:r>
              <a:rPr lang="en-US" sz="2400" dirty="0">
                <a:solidFill>
                  <a:schemeClr val="bg1"/>
                </a:solidFill>
              </a:rPr>
              <a:t> enzymes are catalyzing reactions as fast as possible</a:t>
            </a:r>
          </a:p>
        </p:txBody>
      </p:sp>
    </p:spTree>
    <p:extLst>
      <p:ext uri="{BB962C8B-B14F-4D97-AF65-F5344CB8AC3E}">
        <p14:creationId xmlns:p14="http://schemas.microsoft.com/office/powerpoint/2010/main" val="30306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levelnotes.com/content_images/i74_Image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946" y="2127416"/>
            <a:ext cx="4707184" cy="3686602"/>
          </a:xfrm>
          <a:prstGeom prst="rect">
            <a:avLst/>
          </a:prstGeom>
          <a:solidFill>
            <a:schemeClr val="bg1"/>
          </a:solidFill>
        </p:spPr>
      </p:pic>
      <p:sp>
        <p:nvSpPr>
          <p:cNvPr id="3" name="TextBox 2"/>
          <p:cNvSpPr txBox="1"/>
          <p:nvPr/>
        </p:nvSpPr>
        <p:spPr>
          <a:xfrm>
            <a:off x="529447" y="734380"/>
            <a:ext cx="11303162" cy="461665"/>
          </a:xfrm>
          <a:prstGeom prst="rect">
            <a:avLst/>
          </a:prstGeom>
          <a:noFill/>
        </p:spPr>
        <p:txBody>
          <a:bodyPr wrap="square" rtlCol="0">
            <a:spAutoFit/>
          </a:bodyPr>
          <a:lstStyle/>
          <a:p>
            <a:r>
              <a:rPr lang="en-US" sz="2400" dirty="0">
                <a:solidFill>
                  <a:schemeClr val="bg1"/>
                </a:solidFill>
              </a:rPr>
              <a:t>Explain why the rate of enzyme activity changes with different concentrations of enzyme</a:t>
            </a:r>
          </a:p>
        </p:txBody>
      </p:sp>
      <p:sp>
        <p:nvSpPr>
          <p:cNvPr id="2" name="TextBox 1"/>
          <p:cNvSpPr txBox="1"/>
          <p:nvPr/>
        </p:nvSpPr>
        <p:spPr>
          <a:xfrm>
            <a:off x="9089247" y="1603715"/>
            <a:ext cx="2879678" cy="1569660"/>
          </a:xfrm>
          <a:prstGeom prst="rect">
            <a:avLst/>
          </a:prstGeom>
          <a:noFill/>
        </p:spPr>
        <p:txBody>
          <a:bodyPr wrap="square" rtlCol="0">
            <a:spAutoFit/>
          </a:bodyPr>
          <a:lstStyle/>
          <a:p>
            <a:r>
              <a:rPr lang="en-US" sz="2400" dirty="0">
                <a:solidFill>
                  <a:schemeClr val="bg1"/>
                </a:solidFill>
              </a:rPr>
              <a:t>Enzyme is limiting factor (all enzymes catalyzing at capacity)</a:t>
            </a:r>
          </a:p>
        </p:txBody>
      </p:sp>
      <p:sp>
        <p:nvSpPr>
          <p:cNvPr id="5" name="TextBox 4"/>
          <p:cNvSpPr txBox="1"/>
          <p:nvPr/>
        </p:nvSpPr>
        <p:spPr>
          <a:xfrm>
            <a:off x="555716" y="1940192"/>
            <a:ext cx="2433144" cy="2677656"/>
          </a:xfrm>
          <a:prstGeom prst="rect">
            <a:avLst/>
          </a:prstGeom>
          <a:noFill/>
        </p:spPr>
        <p:txBody>
          <a:bodyPr wrap="square" rtlCol="0">
            <a:spAutoFit/>
          </a:bodyPr>
          <a:lstStyle/>
          <a:p>
            <a:r>
              <a:rPr lang="en-US" sz="2400" dirty="0">
                <a:solidFill>
                  <a:schemeClr val="bg1"/>
                </a:solidFill>
              </a:rPr>
              <a:t>All of the enzymes are not catalyzing a reaction at all times (the substrate is the limiting factor)</a:t>
            </a:r>
          </a:p>
        </p:txBody>
      </p:sp>
      <p:cxnSp>
        <p:nvCxnSpPr>
          <p:cNvPr id="6" name="Straight Arrow Connector 5"/>
          <p:cNvCxnSpPr/>
          <p:nvPr/>
        </p:nvCxnSpPr>
        <p:spPr>
          <a:xfrm flipH="1">
            <a:off x="7014949" y="2210937"/>
            <a:ext cx="2006221" cy="11464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88860" y="2838734"/>
            <a:ext cx="1206285" cy="518615"/>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195145" y="3357349"/>
            <a:ext cx="2110121" cy="0"/>
          </a:xfrm>
          <a:prstGeom prst="line">
            <a:avLst/>
          </a:prstGeom>
          <a:ln w="28575">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4195145" y="3357349"/>
            <a:ext cx="144843" cy="1583141"/>
          </a:xfrm>
          <a:prstGeom prst="line">
            <a:avLst/>
          </a:prstGeom>
          <a:ln w="28575">
            <a:solidFill>
              <a:srgbClr val="FF0000"/>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87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p:stCondLst>
                              <p:cond delay="500"/>
                            </p:stCondLst>
                            <p:childTnLst>
                              <p:par>
                                <p:cTn id="25" presetID="22" presetClass="entr" presetSubtype="2"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8454" y="1017313"/>
            <a:ext cx="11184127" cy="1608637"/>
          </a:xfrm>
          <a:prstGeom prst="rect">
            <a:avLst/>
          </a:prstGeom>
          <a:noFill/>
        </p:spPr>
        <p:txBody>
          <a:bodyPr wrap="square" lIns="130039" tIns="65020" rIns="130039" bIns="65020" rtlCol="0">
            <a:spAutoFit/>
          </a:bodyPr>
          <a:lstStyle/>
          <a:p>
            <a:pPr algn="ctr"/>
            <a:r>
              <a:rPr lang="en-US" sz="2400" dirty="0">
                <a:solidFill>
                  <a:schemeClr val="bg1"/>
                </a:solidFill>
              </a:rPr>
              <a:t>What were some weaknesses of the way you planned and carried out your investigation? </a:t>
            </a:r>
          </a:p>
          <a:p>
            <a:pPr algn="ctr"/>
            <a:endParaRPr lang="en-US" sz="2400" dirty="0">
              <a:solidFill>
                <a:schemeClr val="bg1"/>
              </a:solidFill>
            </a:endParaRPr>
          </a:p>
          <a:p>
            <a:pPr algn="ctr"/>
            <a:r>
              <a:rPr lang="en-US" sz="2400" dirty="0">
                <a:solidFill>
                  <a:schemeClr val="bg1"/>
                </a:solidFill>
              </a:rPr>
              <a:t>(What made it less scientific?)</a:t>
            </a:r>
          </a:p>
        </p:txBody>
      </p:sp>
    </p:spTree>
    <p:extLst>
      <p:ext uri="{BB962C8B-B14F-4D97-AF65-F5344CB8AC3E}">
        <p14:creationId xmlns:p14="http://schemas.microsoft.com/office/powerpoint/2010/main" val="394229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614149" y="2745943"/>
            <a:ext cx="8585579" cy="3409197"/>
          </a:xfrm>
          <a:prstGeom prst="rect">
            <a:avLst/>
          </a:prstGeom>
        </p:spPr>
      </p:pic>
      <p:sp>
        <p:nvSpPr>
          <p:cNvPr id="6" name="TextBox 5"/>
          <p:cNvSpPr txBox="1"/>
          <p:nvPr/>
        </p:nvSpPr>
        <p:spPr>
          <a:xfrm>
            <a:off x="382136" y="163773"/>
            <a:ext cx="11532359" cy="1938992"/>
          </a:xfrm>
          <a:prstGeom prst="rect">
            <a:avLst/>
          </a:prstGeom>
          <a:noFill/>
        </p:spPr>
        <p:txBody>
          <a:bodyPr wrap="square" rtlCol="0">
            <a:spAutoFit/>
          </a:bodyPr>
          <a:lstStyle/>
          <a:p>
            <a:r>
              <a:rPr lang="en-US" sz="2400" dirty="0">
                <a:solidFill>
                  <a:schemeClr val="bg1"/>
                </a:solidFill>
              </a:rPr>
              <a:t>There is an enzyme that catalyzes the production of the pigment responsible for dark fur color in Siamese cats and Himalayan rabbits. This enzyme is </a:t>
            </a:r>
            <a:r>
              <a:rPr lang="en-US" sz="2400" dirty="0" err="1">
                <a:solidFill>
                  <a:schemeClr val="bg1"/>
                </a:solidFill>
              </a:rPr>
              <a:t>thermolabile</a:t>
            </a:r>
            <a:r>
              <a:rPr lang="en-US" sz="2400" dirty="0">
                <a:solidFill>
                  <a:schemeClr val="bg1"/>
                </a:solidFill>
              </a:rPr>
              <a:t>. Rabbits raised at 5⁰C are all black. If raised at 20⁰C, they are white with black paws, ears, and nose; they are all white when raised at 35⁰C. Which graph represent how </a:t>
            </a:r>
            <a:r>
              <a:rPr lang="en-US" sz="2400" dirty="0" err="1">
                <a:solidFill>
                  <a:schemeClr val="bg1"/>
                </a:solidFill>
              </a:rPr>
              <a:t>thermolabile</a:t>
            </a:r>
            <a:r>
              <a:rPr lang="en-US" sz="2400" dirty="0">
                <a:solidFill>
                  <a:schemeClr val="bg1"/>
                </a:solidFill>
              </a:rPr>
              <a:t> functions? Justify your answer.</a:t>
            </a:r>
          </a:p>
        </p:txBody>
      </p:sp>
      <p:pic>
        <p:nvPicPr>
          <p:cNvPr id="8" name="Picture 7" descr="http://wildpro.twycrosszoo.org/S/0MLagomorph/Leporidae/Oryctolagus/Oryctolagus_cuniculus/Img_O_cuniculus_dom/BRC01-10p10_Himalaya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5191" y="3596640"/>
            <a:ext cx="2179305" cy="1685044"/>
          </a:xfrm>
          <a:prstGeom prst="rect">
            <a:avLst/>
          </a:prstGeom>
          <a:noFill/>
          <a:ln>
            <a:noFill/>
          </a:ln>
        </p:spPr>
      </p:pic>
    </p:spTree>
    <p:extLst>
      <p:ext uri="{BB962C8B-B14F-4D97-AF65-F5344CB8AC3E}">
        <p14:creationId xmlns:p14="http://schemas.microsoft.com/office/powerpoint/2010/main" val="2926396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5218" y="327546"/>
            <a:ext cx="10890913" cy="2308324"/>
          </a:xfrm>
          <a:prstGeom prst="rect">
            <a:avLst/>
          </a:prstGeom>
          <a:noFill/>
        </p:spPr>
        <p:txBody>
          <a:bodyPr wrap="square" rtlCol="0">
            <a:spAutoFit/>
          </a:bodyPr>
          <a:lstStyle/>
          <a:p>
            <a:r>
              <a:rPr lang="en-US" sz="2400" dirty="0">
                <a:solidFill>
                  <a:schemeClr val="bg1"/>
                </a:solidFill>
              </a:rPr>
              <a:t>Alcohol dehydrogenase converts the poison found in alcohol containing drinks, ethanol, into the harmless compound acetaldehyde. It also converts ethylene glycol, the main component of antifreeze, into 4 very toxic compounds. If alcohol dehydrogenase is not present, the kidneys will harmlessly remove ethylene glycol. If your dog ever drinks antifreeze, you should make your dog throw-up and then give him alcohol. Explain why.</a:t>
            </a:r>
          </a:p>
        </p:txBody>
      </p:sp>
      <p:pic>
        <p:nvPicPr>
          <p:cNvPr id="5130" name="Picture 10" descr="Image result for ethylene glyc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651" y="3965390"/>
            <a:ext cx="3220870" cy="209480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ethanol ball and stick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674" y="3965390"/>
            <a:ext cx="3971407" cy="209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823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09866" y="1759636"/>
            <a:ext cx="9281615" cy="3714508"/>
          </a:xfrm>
          <a:prstGeom prst="rect">
            <a:avLst/>
          </a:prstGeom>
        </p:spPr>
      </p:pic>
      <p:sp>
        <p:nvSpPr>
          <p:cNvPr id="3" name="TextBox 2"/>
          <p:cNvSpPr txBox="1"/>
          <p:nvPr/>
        </p:nvSpPr>
        <p:spPr>
          <a:xfrm>
            <a:off x="805218" y="327546"/>
            <a:ext cx="10890913" cy="461665"/>
          </a:xfrm>
          <a:prstGeom prst="rect">
            <a:avLst/>
          </a:prstGeom>
          <a:noFill/>
        </p:spPr>
        <p:txBody>
          <a:bodyPr wrap="square" rtlCol="0">
            <a:spAutoFit/>
          </a:bodyPr>
          <a:lstStyle/>
          <a:p>
            <a:r>
              <a:rPr lang="en-US" sz="2400" dirty="0">
                <a:solidFill>
                  <a:schemeClr val="bg1"/>
                </a:solidFill>
              </a:rPr>
              <a:t>Which graph shows competitive inhibition? Explain what both graphs show.</a:t>
            </a:r>
          </a:p>
        </p:txBody>
      </p:sp>
    </p:spTree>
    <p:extLst>
      <p:ext uri="{BB962C8B-B14F-4D97-AF65-F5344CB8AC3E}">
        <p14:creationId xmlns:p14="http://schemas.microsoft.com/office/powerpoint/2010/main" val="1792674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315" y="1553029"/>
            <a:ext cx="7487785" cy="461665"/>
          </a:xfrm>
          <a:prstGeom prst="rect">
            <a:avLst/>
          </a:prstGeom>
          <a:noFill/>
        </p:spPr>
        <p:txBody>
          <a:bodyPr wrap="square" rtlCol="0">
            <a:spAutoFit/>
          </a:bodyPr>
          <a:lstStyle/>
          <a:p>
            <a:r>
              <a:rPr lang="en-US" sz="2400" dirty="0">
                <a:solidFill>
                  <a:schemeClr val="bg1"/>
                </a:solidFill>
              </a:rPr>
              <a:t>Cause and effect: Mechanism and Prediction</a:t>
            </a:r>
          </a:p>
        </p:txBody>
      </p:sp>
      <p:sp>
        <p:nvSpPr>
          <p:cNvPr id="10" name="Rectangle 6"/>
          <p:cNvSpPr>
            <a:spLocks noChangeArrowheads="1"/>
          </p:cNvSpPr>
          <p:nvPr/>
        </p:nvSpPr>
        <p:spPr bwMode="auto">
          <a:xfrm>
            <a:off x="760964" y="3422397"/>
            <a:ext cx="1069702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bg1"/>
                </a:solidFill>
              </a:rPr>
              <a:t>Empirical evidence is required to differentiate between cause and correlation and make claims about specific causes and effects.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bg1"/>
                </a:solidFill>
              </a:rPr>
              <a:t>Cause and effect relationships can be suggested and predicted for complex natural and human designed systems by examining what is known about smaller scale mechanisms within the system.</a:t>
            </a:r>
          </a:p>
        </p:txBody>
      </p:sp>
      <p:sp>
        <p:nvSpPr>
          <p:cNvPr id="11" name="TextBox 10"/>
          <p:cNvSpPr txBox="1"/>
          <p:nvPr/>
        </p:nvSpPr>
        <p:spPr>
          <a:xfrm>
            <a:off x="2917372" y="464457"/>
            <a:ext cx="5921828" cy="61555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400" dirty="0">
                <a:solidFill>
                  <a:schemeClr val="bg1"/>
                </a:solidFill>
              </a:rPr>
              <a:t>Crosscutting concepts in science</a:t>
            </a:r>
          </a:p>
        </p:txBody>
      </p:sp>
      <p:sp>
        <p:nvSpPr>
          <p:cNvPr id="12" name="TextBox 11"/>
          <p:cNvSpPr txBox="1"/>
          <p:nvPr/>
        </p:nvSpPr>
        <p:spPr>
          <a:xfrm>
            <a:off x="1604865" y="2487713"/>
            <a:ext cx="8229600" cy="461665"/>
          </a:xfrm>
          <a:prstGeom prst="rect">
            <a:avLst/>
          </a:prstGeom>
          <a:noFill/>
        </p:spPr>
        <p:txBody>
          <a:bodyPr wrap="square" rtlCol="0">
            <a:spAutoFit/>
          </a:bodyPr>
          <a:lstStyle/>
          <a:p>
            <a:r>
              <a:rPr lang="en-US" sz="2400" dirty="0">
                <a:solidFill>
                  <a:schemeClr val="bg1"/>
                </a:solidFill>
              </a:rPr>
              <a:t>How was the following demonstrated in this lab?</a:t>
            </a:r>
          </a:p>
        </p:txBody>
      </p:sp>
    </p:spTree>
    <p:extLst>
      <p:ext uri="{BB962C8B-B14F-4D97-AF65-F5344CB8AC3E}">
        <p14:creationId xmlns:p14="http://schemas.microsoft.com/office/powerpoint/2010/main" val="3994474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7151" y="3925663"/>
            <a:ext cx="8548913" cy="1775614"/>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400" spc="-10" dirty="0">
                <a:solidFill>
                  <a:schemeClr val="bg1"/>
                </a:solidFill>
                <a:latin typeface="Calibri" panose="020F0502020204030204" pitchFamily="34" charset="0"/>
                <a:ea typeface="Arial" panose="020B0604020202020204" pitchFamily="34" charset="0"/>
                <a:cs typeface="Arial" panose="020B0604020202020204" pitchFamily="34" charset="0"/>
              </a:rPr>
              <a:t>Changes of energy and matter in a system can be described in terms of energy and matter flows into, out of, and within that system.</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spc="-10" dirty="0">
                <a:solidFill>
                  <a:schemeClr val="bg1"/>
                </a:solidFill>
                <a:latin typeface="Calibri" panose="020F0502020204030204" pitchFamily="34" charset="0"/>
                <a:ea typeface="Arial" panose="020B0604020202020204" pitchFamily="34" charset="0"/>
                <a:cs typeface="Arial" panose="020B0604020202020204" pitchFamily="34" charset="0"/>
              </a:rPr>
              <a:t>Energy drives the cycling of matter within and between systems.</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725714" y="1843313"/>
            <a:ext cx="8142514" cy="461665"/>
          </a:xfrm>
          <a:prstGeom prst="rect">
            <a:avLst/>
          </a:prstGeom>
          <a:noFill/>
        </p:spPr>
        <p:txBody>
          <a:bodyPr wrap="square" rtlCol="0">
            <a:spAutoFit/>
          </a:bodyPr>
          <a:lstStyle/>
          <a:p>
            <a:r>
              <a:rPr lang="en-US" sz="2400" dirty="0">
                <a:solidFill>
                  <a:schemeClr val="bg1"/>
                </a:solidFill>
              </a:rPr>
              <a:t>Energy and matter: Flows, Cycles, and Conservation</a:t>
            </a:r>
          </a:p>
        </p:txBody>
      </p:sp>
      <p:sp>
        <p:nvSpPr>
          <p:cNvPr id="4" name="TextBox 3"/>
          <p:cNvSpPr txBox="1"/>
          <p:nvPr/>
        </p:nvSpPr>
        <p:spPr>
          <a:xfrm>
            <a:off x="2917372" y="464457"/>
            <a:ext cx="5921828" cy="61555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400" dirty="0">
                <a:solidFill>
                  <a:schemeClr val="bg1"/>
                </a:solidFill>
              </a:rPr>
              <a:t>Crosscutting concepts in science</a:t>
            </a:r>
          </a:p>
        </p:txBody>
      </p:sp>
      <p:sp>
        <p:nvSpPr>
          <p:cNvPr id="5" name="TextBox 4"/>
          <p:cNvSpPr txBox="1"/>
          <p:nvPr/>
        </p:nvSpPr>
        <p:spPr>
          <a:xfrm>
            <a:off x="1175657" y="2837448"/>
            <a:ext cx="8229600" cy="461665"/>
          </a:xfrm>
          <a:prstGeom prst="rect">
            <a:avLst/>
          </a:prstGeom>
          <a:noFill/>
        </p:spPr>
        <p:txBody>
          <a:bodyPr wrap="square" rtlCol="0">
            <a:spAutoFit/>
          </a:bodyPr>
          <a:lstStyle/>
          <a:p>
            <a:r>
              <a:rPr lang="en-US" sz="2400" dirty="0">
                <a:solidFill>
                  <a:schemeClr val="bg1"/>
                </a:solidFill>
              </a:rPr>
              <a:t>How was the following demonstrated in this lab?</a:t>
            </a:r>
          </a:p>
        </p:txBody>
      </p:sp>
    </p:spTree>
    <p:extLst>
      <p:ext uri="{BB962C8B-B14F-4D97-AF65-F5344CB8AC3E}">
        <p14:creationId xmlns:p14="http://schemas.microsoft.com/office/powerpoint/2010/main" val="115428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845" y="3739051"/>
            <a:ext cx="8548913" cy="1655518"/>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400" dirty="0">
                <a:solidFill>
                  <a:schemeClr val="bg1"/>
                </a:solidFill>
              </a:rPr>
              <a:t>The functions and properties of natural and designed objects and systems can be inferred from their overall structure, the way their components are shaped and used, and the molecular substructures of its various materials.</a:t>
            </a:r>
          </a:p>
        </p:txBody>
      </p:sp>
      <p:sp>
        <p:nvSpPr>
          <p:cNvPr id="3" name="TextBox 2"/>
          <p:cNvSpPr txBox="1"/>
          <p:nvPr/>
        </p:nvSpPr>
        <p:spPr>
          <a:xfrm>
            <a:off x="725714" y="1843313"/>
            <a:ext cx="8142514" cy="461665"/>
          </a:xfrm>
          <a:prstGeom prst="rect">
            <a:avLst/>
          </a:prstGeom>
          <a:noFill/>
        </p:spPr>
        <p:txBody>
          <a:bodyPr wrap="square" rtlCol="0">
            <a:spAutoFit/>
          </a:bodyPr>
          <a:lstStyle/>
          <a:p>
            <a:r>
              <a:rPr lang="en-US" sz="2400" dirty="0">
                <a:solidFill>
                  <a:schemeClr val="bg1"/>
                </a:solidFill>
              </a:rPr>
              <a:t>Structure and Function</a:t>
            </a:r>
          </a:p>
        </p:txBody>
      </p:sp>
      <p:sp>
        <p:nvSpPr>
          <p:cNvPr id="4" name="TextBox 3"/>
          <p:cNvSpPr txBox="1"/>
          <p:nvPr/>
        </p:nvSpPr>
        <p:spPr>
          <a:xfrm>
            <a:off x="2917372" y="464457"/>
            <a:ext cx="5921828" cy="61555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400" dirty="0">
                <a:solidFill>
                  <a:schemeClr val="bg1"/>
                </a:solidFill>
              </a:rPr>
              <a:t>Crosscutting concepts in science</a:t>
            </a:r>
          </a:p>
        </p:txBody>
      </p:sp>
      <p:sp>
        <p:nvSpPr>
          <p:cNvPr id="5" name="TextBox 4"/>
          <p:cNvSpPr txBox="1"/>
          <p:nvPr/>
        </p:nvSpPr>
        <p:spPr>
          <a:xfrm>
            <a:off x="970384" y="2707523"/>
            <a:ext cx="8229600" cy="461665"/>
          </a:xfrm>
          <a:prstGeom prst="rect">
            <a:avLst/>
          </a:prstGeom>
          <a:noFill/>
        </p:spPr>
        <p:txBody>
          <a:bodyPr wrap="square" rtlCol="0">
            <a:spAutoFit/>
          </a:bodyPr>
          <a:lstStyle/>
          <a:p>
            <a:r>
              <a:rPr lang="en-US" sz="2400" dirty="0">
                <a:solidFill>
                  <a:schemeClr val="bg1"/>
                </a:solidFill>
              </a:rPr>
              <a:t>How was the following demonstrated in this lab?</a:t>
            </a:r>
          </a:p>
        </p:txBody>
      </p:sp>
    </p:spTree>
    <p:extLst>
      <p:ext uri="{BB962C8B-B14F-4D97-AF65-F5344CB8AC3E}">
        <p14:creationId xmlns:p14="http://schemas.microsoft.com/office/powerpoint/2010/main" val="33532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0696" y="1038578"/>
            <a:ext cx="7802880" cy="869974"/>
          </a:xfrm>
          <a:prstGeom prst="rect">
            <a:avLst/>
          </a:prstGeom>
          <a:noFill/>
        </p:spPr>
        <p:txBody>
          <a:bodyPr wrap="square" lIns="130039" tIns="65020" rIns="130039" bIns="65020" rtlCol="0">
            <a:spAutoFit/>
          </a:bodyPr>
          <a:lstStyle/>
          <a:p>
            <a:pPr algn="ctr"/>
            <a:r>
              <a:rPr lang="en-US" sz="2400" dirty="0">
                <a:solidFill>
                  <a:schemeClr val="bg1"/>
                </a:solidFill>
              </a:rPr>
              <a:t>What rules should we make in order to ensure that our next investigation is scientific?</a:t>
            </a:r>
          </a:p>
        </p:txBody>
      </p:sp>
    </p:spTree>
    <p:extLst>
      <p:ext uri="{BB962C8B-B14F-4D97-AF65-F5344CB8AC3E}">
        <p14:creationId xmlns:p14="http://schemas.microsoft.com/office/powerpoint/2010/main" val="3628681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0283" y="497701"/>
            <a:ext cx="10331591" cy="1608637"/>
          </a:xfrm>
          <a:prstGeom prst="rect">
            <a:avLst/>
          </a:prstGeom>
          <a:noFill/>
        </p:spPr>
        <p:txBody>
          <a:bodyPr wrap="square" lIns="130039" tIns="65020" rIns="130039" bIns="65020" rtlCol="0">
            <a:spAutoFit/>
          </a:bodyPr>
          <a:lstStyle/>
          <a:p>
            <a:pPr algn="ctr"/>
            <a:r>
              <a:rPr lang="en-US" sz="2400" dirty="0">
                <a:solidFill>
                  <a:schemeClr val="bg1"/>
                </a:solidFill>
              </a:rPr>
              <a:t>An </a:t>
            </a:r>
            <a:r>
              <a:rPr lang="en-US" sz="2400" b="1" u="sng" dirty="0">
                <a:solidFill>
                  <a:schemeClr val="bg1"/>
                </a:solidFill>
              </a:rPr>
              <a:t>observation</a:t>
            </a:r>
            <a:r>
              <a:rPr lang="en-US" sz="2400" dirty="0">
                <a:solidFill>
                  <a:schemeClr val="bg1"/>
                </a:solidFill>
              </a:rPr>
              <a:t> is a descriptive statement about a natural phenomenon. </a:t>
            </a:r>
          </a:p>
          <a:p>
            <a:pPr algn="ctr"/>
            <a:endParaRPr lang="en-US" sz="2400" dirty="0">
              <a:solidFill>
                <a:schemeClr val="bg1"/>
              </a:solidFill>
            </a:endParaRPr>
          </a:p>
          <a:p>
            <a:pPr algn="ctr"/>
            <a:r>
              <a:rPr lang="en-US" sz="2400" dirty="0">
                <a:solidFill>
                  <a:schemeClr val="bg1"/>
                </a:solidFill>
              </a:rPr>
              <a:t>An </a:t>
            </a:r>
            <a:r>
              <a:rPr lang="en-US" sz="2400" b="1" u="sng" dirty="0">
                <a:solidFill>
                  <a:schemeClr val="bg1"/>
                </a:solidFill>
              </a:rPr>
              <a:t>inference</a:t>
            </a:r>
            <a:r>
              <a:rPr lang="en-US" sz="2400" dirty="0">
                <a:solidFill>
                  <a:schemeClr val="bg1"/>
                </a:solidFill>
              </a:rPr>
              <a:t> is an interpretation </a:t>
            </a:r>
          </a:p>
          <a:p>
            <a:pPr algn="ctr"/>
            <a:r>
              <a:rPr lang="en-US" sz="2400" dirty="0">
                <a:solidFill>
                  <a:schemeClr val="bg1"/>
                </a:solidFill>
              </a:rPr>
              <a:t>of an observation. </a:t>
            </a:r>
          </a:p>
        </p:txBody>
      </p:sp>
      <p:sp>
        <p:nvSpPr>
          <p:cNvPr id="3" name="TextBox 2"/>
          <p:cNvSpPr txBox="1"/>
          <p:nvPr/>
        </p:nvSpPr>
        <p:spPr>
          <a:xfrm>
            <a:off x="699002" y="2616748"/>
            <a:ext cx="11174750" cy="869974"/>
          </a:xfrm>
          <a:prstGeom prst="rect">
            <a:avLst/>
          </a:prstGeom>
          <a:noFill/>
        </p:spPr>
        <p:txBody>
          <a:bodyPr wrap="square" lIns="130039" tIns="65020" rIns="130039" bIns="65020" rtlCol="0">
            <a:spAutoFit/>
          </a:bodyPr>
          <a:lstStyle/>
          <a:p>
            <a:pPr algn="ctr"/>
            <a:r>
              <a:rPr lang="en-US" sz="2400" dirty="0">
                <a:solidFill>
                  <a:schemeClr val="bg1"/>
                </a:solidFill>
              </a:rPr>
              <a:t>Bubbles formed in the reaction chamber when a filter paper disc soaked in potato extract solution was added</a:t>
            </a:r>
          </a:p>
        </p:txBody>
      </p:sp>
      <p:sp>
        <p:nvSpPr>
          <p:cNvPr id="5" name="TextBox 4"/>
          <p:cNvSpPr txBox="1"/>
          <p:nvPr/>
        </p:nvSpPr>
        <p:spPr>
          <a:xfrm>
            <a:off x="4208685" y="4194805"/>
            <a:ext cx="4562766" cy="869974"/>
          </a:xfrm>
          <a:prstGeom prst="rect">
            <a:avLst/>
          </a:prstGeom>
          <a:noFill/>
        </p:spPr>
        <p:txBody>
          <a:bodyPr wrap="square" lIns="130039" tIns="65020" rIns="130039" bIns="65020" rtlCol="0">
            <a:spAutoFit/>
          </a:bodyPr>
          <a:lstStyle/>
          <a:p>
            <a:pPr algn="ctr"/>
            <a:r>
              <a:rPr lang="en-US" sz="2400" dirty="0">
                <a:solidFill>
                  <a:schemeClr val="bg1"/>
                </a:solidFill>
              </a:rPr>
              <a:t>Is this an observation or inference?</a:t>
            </a:r>
          </a:p>
        </p:txBody>
      </p:sp>
    </p:spTree>
    <p:extLst>
      <p:ext uri="{BB962C8B-B14F-4D97-AF65-F5344CB8AC3E}">
        <p14:creationId xmlns:p14="http://schemas.microsoft.com/office/powerpoint/2010/main" val="68011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0283" y="497701"/>
            <a:ext cx="10331591" cy="1608637"/>
          </a:xfrm>
          <a:prstGeom prst="rect">
            <a:avLst/>
          </a:prstGeom>
          <a:noFill/>
        </p:spPr>
        <p:txBody>
          <a:bodyPr wrap="square" lIns="130039" tIns="65020" rIns="130039" bIns="65020" rtlCol="0">
            <a:spAutoFit/>
          </a:bodyPr>
          <a:lstStyle/>
          <a:p>
            <a:pPr algn="ctr"/>
            <a:r>
              <a:rPr lang="en-US" sz="2400" dirty="0">
                <a:solidFill>
                  <a:schemeClr val="bg1"/>
                </a:solidFill>
              </a:rPr>
              <a:t>An </a:t>
            </a:r>
            <a:r>
              <a:rPr lang="en-US" sz="2400" b="1" u="sng" dirty="0">
                <a:solidFill>
                  <a:schemeClr val="bg1"/>
                </a:solidFill>
              </a:rPr>
              <a:t>observation</a:t>
            </a:r>
            <a:r>
              <a:rPr lang="en-US" sz="2400" dirty="0">
                <a:solidFill>
                  <a:schemeClr val="bg1"/>
                </a:solidFill>
              </a:rPr>
              <a:t> is a descriptive statement about a natural phenomenon. </a:t>
            </a:r>
          </a:p>
          <a:p>
            <a:pPr algn="ctr"/>
            <a:endParaRPr lang="en-US" sz="2400" dirty="0">
              <a:solidFill>
                <a:schemeClr val="bg1"/>
              </a:solidFill>
            </a:endParaRPr>
          </a:p>
          <a:p>
            <a:pPr algn="ctr"/>
            <a:r>
              <a:rPr lang="en-US" sz="2400" dirty="0">
                <a:solidFill>
                  <a:schemeClr val="bg1"/>
                </a:solidFill>
              </a:rPr>
              <a:t>An </a:t>
            </a:r>
            <a:r>
              <a:rPr lang="en-US" sz="2400" b="1" u="sng" dirty="0">
                <a:solidFill>
                  <a:schemeClr val="bg1"/>
                </a:solidFill>
              </a:rPr>
              <a:t>inference</a:t>
            </a:r>
            <a:r>
              <a:rPr lang="en-US" sz="2400" dirty="0">
                <a:solidFill>
                  <a:schemeClr val="bg1"/>
                </a:solidFill>
              </a:rPr>
              <a:t> is an interpretation </a:t>
            </a:r>
          </a:p>
          <a:p>
            <a:pPr algn="ctr"/>
            <a:r>
              <a:rPr lang="en-US" sz="2400" dirty="0">
                <a:solidFill>
                  <a:schemeClr val="bg1"/>
                </a:solidFill>
              </a:rPr>
              <a:t>of an observation. </a:t>
            </a:r>
          </a:p>
        </p:txBody>
      </p:sp>
      <p:sp>
        <p:nvSpPr>
          <p:cNvPr id="3" name="TextBox 2"/>
          <p:cNvSpPr txBox="1"/>
          <p:nvPr/>
        </p:nvSpPr>
        <p:spPr>
          <a:xfrm>
            <a:off x="309038" y="3004796"/>
            <a:ext cx="11981574" cy="869974"/>
          </a:xfrm>
          <a:prstGeom prst="rect">
            <a:avLst/>
          </a:prstGeom>
          <a:noFill/>
        </p:spPr>
        <p:txBody>
          <a:bodyPr wrap="square" lIns="130039" tIns="65020" rIns="130039" bIns="65020" rtlCol="0">
            <a:spAutoFit/>
          </a:bodyPr>
          <a:lstStyle/>
          <a:p>
            <a:pPr algn="ctr"/>
            <a:r>
              <a:rPr lang="en-US" sz="2400" dirty="0">
                <a:solidFill>
                  <a:schemeClr val="bg1"/>
                </a:solidFill>
              </a:rPr>
              <a:t>The bubbles that formed when the paper disk soaked in potato extract was added to the reaction chamber were bubbles of oxygen </a:t>
            </a:r>
          </a:p>
        </p:txBody>
      </p:sp>
      <p:sp>
        <p:nvSpPr>
          <p:cNvPr id="5" name="TextBox 4"/>
          <p:cNvSpPr txBox="1"/>
          <p:nvPr/>
        </p:nvSpPr>
        <p:spPr>
          <a:xfrm>
            <a:off x="4018442" y="4464628"/>
            <a:ext cx="4562766" cy="869974"/>
          </a:xfrm>
          <a:prstGeom prst="rect">
            <a:avLst/>
          </a:prstGeom>
          <a:noFill/>
        </p:spPr>
        <p:txBody>
          <a:bodyPr wrap="square" lIns="130039" tIns="65020" rIns="130039" bIns="65020" rtlCol="0">
            <a:spAutoFit/>
          </a:bodyPr>
          <a:lstStyle/>
          <a:p>
            <a:pPr algn="ctr"/>
            <a:r>
              <a:rPr lang="en-US" sz="2400" dirty="0">
                <a:solidFill>
                  <a:schemeClr val="bg1"/>
                </a:solidFill>
              </a:rPr>
              <a:t>Is this an observation or inference?</a:t>
            </a:r>
          </a:p>
        </p:txBody>
      </p:sp>
    </p:spTree>
    <p:extLst>
      <p:ext uri="{BB962C8B-B14F-4D97-AF65-F5344CB8AC3E}">
        <p14:creationId xmlns:p14="http://schemas.microsoft.com/office/powerpoint/2010/main" val="2369183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0283" y="497701"/>
            <a:ext cx="10331591" cy="1608637"/>
          </a:xfrm>
          <a:prstGeom prst="rect">
            <a:avLst/>
          </a:prstGeom>
          <a:noFill/>
        </p:spPr>
        <p:txBody>
          <a:bodyPr wrap="square" lIns="130039" tIns="65020" rIns="130039" bIns="65020" rtlCol="0">
            <a:spAutoFit/>
          </a:bodyPr>
          <a:lstStyle/>
          <a:p>
            <a:pPr algn="ctr"/>
            <a:r>
              <a:rPr lang="en-US" sz="2400" dirty="0">
                <a:solidFill>
                  <a:schemeClr val="bg1"/>
                </a:solidFill>
              </a:rPr>
              <a:t>An </a:t>
            </a:r>
            <a:r>
              <a:rPr lang="en-US" sz="2400" b="1" u="sng" dirty="0">
                <a:solidFill>
                  <a:schemeClr val="bg1"/>
                </a:solidFill>
              </a:rPr>
              <a:t>observation</a:t>
            </a:r>
            <a:r>
              <a:rPr lang="en-US" sz="2400" dirty="0">
                <a:solidFill>
                  <a:schemeClr val="bg1"/>
                </a:solidFill>
              </a:rPr>
              <a:t> is a descriptive statement about a natural phenomenon. </a:t>
            </a:r>
          </a:p>
          <a:p>
            <a:pPr algn="ctr"/>
            <a:endParaRPr lang="en-US" sz="2400" dirty="0">
              <a:solidFill>
                <a:schemeClr val="bg1"/>
              </a:solidFill>
            </a:endParaRPr>
          </a:p>
          <a:p>
            <a:pPr algn="ctr"/>
            <a:r>
              <a:rPr lang="en-US" sz="2400" dirty="0">
                <a:solidFill>
                  <a:schemeClr val="bg1"/>
                </a:solidFill>
              </a:rPr>
              <a:t>An </a:t>
            </a:r>
            <a:r>
              <a:rPr lang="en-US" sz="2400" b="1" u="sng" dirty="0">
                <a:solidFill>
                  <a:schemeClr val="bg1"/>
                </a:solidFill>
              </a:rPr>
              <a:t>inference</a:t>
            </a:r>
            <a:r>
              <a:rPr lang="en-US" sz="2400" dirty="0">
                <a:solidFill>
                  <a:schemeClr val="bg1"/>
                </a:solidFill>
              </a:rPr>
              <a:t> is an interpretation </a:t>
            </a:r>
          </a:p>
          <a:p>
            <a:pPr algn="ctr"/>
            <a:r>
              <a:rPr lang="en-US" sz="2400" dirty="0">
                <a:solidFill>
                  <a:schemeClr val="bg1"/>
                </a:solidFill>
              </a:rPr>
              <a:t>of an observation. </a:t>
            </a:r>
          </a:p>
        </p:txBody>
      </p:sp>
      <p:sp>
        <p:nvSpPr>
          <p:cNvPr id="3" name="TextBox 2"/>
          <p:cNvSpPr txBox="1"/>
          <p:nvPr/>
        </p:nvSpPr>
        <p:spPr>
          <a:xfrm>
            <a:off x="3864695" y="2880521"/>
            <a:ext cx="4562766" cy="500642"/>
          </a:xfrm>
          <a:prstGeom prst="rect">
            <a:avLst/>
          </a:prstGeom>
          <a:noFill/>
        </p:spPr>
        <p:txBody>
          <a:bodyPr wrap="square" lIns="130039" tIns="65020" rIns="130039" bIns="65020" rtlCol="0">
            <a:spAutoFit/>
          </a:bodyPr>
          <a:lstStyle/>
          <a:p>
            <a:r>
              <a:rPr lang="en-US" sz="2400" dirty="0">
                <a:solidFill>
                  <a:schemeClr val="bg1"/>
                </a:solidFill>
              </a:rPr>
              <a:t>The reaction rate was 0 at 40</a:t>
            </a:r>
            <a:r>
              <a:rPr lang="en-US" sz="2400" dirty="0">
                <a:solidFill>
                  <a:schemeClr val="bg1"/>
                </a:solidFill>
                <a:latin typeface="Calibri" panose="020F0502020204030204" pitchFamily="34" charset="0"/>
              </a:rPr>
              <a:t>°</a:t>
            </a:r>
            <a:r>
              <a:rPr lang="en-US" sz="2400" dirty="0">
                <a:solidFill>
                  <a:schemeClr val="bg1"/>
                </a:solidFill>
              </a:rPr>
              <a:t>C</a:t>
            </a:r>
          </a:p>
        </p:txBody>
      </p:sp>
      <p:sp>
        <p:nvSpPr>
          <p:cNvPr id="6" name="TextBox 5"/>
          <p:cNvSpPr txBox="1"/>
          <p:nvPr/>
        </p:nvSpPr>
        <p:spPr>
          <a:xfrm>
            <a:off x="3864695" y="4155346"/>
            <a:ext cx="4562766" cy="869974"/>
          </a:xfrm>
          <a:prstGeom prst="rect">
            <a:avLst/>
          </a:prstGeom>
          <a:noFill/>
        </p:spPr>
        <p:txBody>
          <a:bodyPr wrap="square" lIns="130039" tIns="65020" rIns="130039" bIns="65020" rtlCol="0">
            <a:spAutoFit/>
          </a:bodyPr>
          <a:lstStyle/>
          <a:p>
            <a:pPr algn="ctr"/>
            <a:r>
              <a:rPr lang="en-US" sz="2400" dirty="0">
                <a:solidFill>
                  <a:schemeClr val="bg1"/>
                </a:solidFill>
              </a:rPr>
              <a:t>What can you infer from this observation?</a:t>
            </a:r>
          </a:p>
        </p:txBody>
      </p:sp>
    </p:spTree>
    <p:extLst>
      <p:ext uri="{BB962C8B-B14F-4D97-AF65-F5344CB8AC3E}">
        <p14:creationId xmlns:p14="http://schemas.microsoft.com/office/powerpoint/2010/main" val="250291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7857" y="1351128"/>
            <a:ext cx="8338782" cy="2554545"/>
          </a:xfrm>
          <a:prstGeom prst="rect">
            <a:avLst/>
          </a:prstGeom>
          <a:noFill/>
        </p:spPr>
        <p:txBody>
          <a:bodyPr wrap="square" rtlCol="0">
            <a:spAutoFit/>
          </a:bodyPr>
          <a:lstStyle/>
          <a:p>
            <a:r>
              <a:rPr lang="en-US" sz="8000" dirty="0">
                <a:solidFill>
                  <a:schemeClr val="bg1"/>
                </a:solidFill>
              </a:rPr>
              <a:t>Need control group image</a:t>
            </a:r>
          </a:p>
        </p:txBody>
      </p:sp>
      <p:sp>
        <p:nvSpPr>
          <p:cNvPr id="3" name="TextBox 2"/>
          <p:cNvSpPr txBox="1"/>
          <p:nvPr/>
        </p:nvSpPr>
        <p:spPr>
          <a:xfrm>
            <a:off x="859808" y="4217159"/>
            <a:ext cx="10426890" cy="461665"/>
          </a:xfrm>
          <a:prstGeom prst="rect">
            <a:avLst/>
          </a:prstGeom>
          <a:noFill/>
        </p:spPr>
        <p:txBody>
          <a:bodyPr wrap="square" rtlCol="0">
            <a:spAutoFit/>
          </a:bodyPr>
          <a:lstStyle/>
          <a:p>
            <a:r>
              <a:rPr lang="en-US" sz="2400" dirty="0">
                <a:solidFill>
                  <a:schemeClr val="bg1"/>
                </a:solidFill>
              </a:rPr>
              <a:t>Describe the control group, what it controls for, and why it is necessary</a:t>
            </a:r>
          </a:p>
        </p:txBody>
      </p:sp>
    </p:spTree>
    <p:extLst>
      <p:ext uri="{BB962C8B-B14F-4D97-AF65-F5344CB8AC3E}">
        <p14:creationId xmlns:p14="http://schemas.microsoft.com/office/powerpoint/2010/main" val="2271964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potato catalase experi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231" y="616403"/>
            <a:ext cx="4160919" cy="31282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0229" y="710292"/>
            <a:ext cx="6183086" cy="461665"/>
          </a:xfrm>
          <a:prstGeom prst="rect">
            <a:avLst/>
          </a:prstGeom>
          <a:noFill/>
        </p:spPr>
        <p:txBody>
          <a:bodyPr wrap="square" rtlCol="0">
            <a:spAutoFit/>
          </a:bodyPr>
          <a:lstStyle/>
          <a:p>
            <a:r>
              <a:rPr lang="en-US" sz="2400" dirty="0">
                <a:solidFill>
                  <a:schemeClr val="bg1"/>
                </a:solidFill>
              </a:rPr>
              <a:t>Explain what is illustrated</a:t>
            </a:r>
          </a:p>
        </p:txBody>
      </p:sp>
      <p:sp>
        <p:nvSpPr>
          <p:cNvPr id="4" name="TextBox 3"/>
          <p:cNvSpPr txBox="1"/>
          <p:nvPr/>
        </p:nvSpPr>
        <p:spPr>
          <a:xfrm>
            <a:off x="740229" y="1486806"/>
            <a:ext cx="6183086" cy="461665"/>
          </a:xfrm>
          <a:prstGeom prst="rect">
            <a:avLst/>
          </a:prstGeom>
          <a:noFill/>
        </p:spPr>
        <p:txBody>
          <a:bodyPr wrap="square" rtlCol="0">
            <a:spAutoFit/>
          </a:bodyPr>
          <a:lstStyle/>
          <a:p>
            <a:r>
              <a:rPr lang="en-US" sz="2400" dirty="0">
                <a:solidFill>
                  <a:schemeClr val="bg1"/>
                </a:solidFill>
              </a:rPr>
              <a:t>Was this a chemical change or physical change?</a:t>
            </a:r>
          </a:p>
        </p:txBody>
      </p:sp>
      <p:sp>
        <p:nvSpPr>
          <p:cNvPr id="5" name="TextBox 4"/>
          <p:cNvSpPr txBox="1"/>
          <p:nvPr/>
        </p:nvSpPr>
        <p:spPr>
          <a:xfrm>
            <a:off x="740229" y="2263320"/>
            <a:ext cx="6415314" cy="830997"/>
          </a:xfrm>
          <a:prstGeom prst="rect">
            <a:avLst/>
          </a:prstGeom>
          <a:noFill/>
        </p:spPr>
        <p:txBody>
          <a:bodyPr wrap="square" rtlCol="0">
            <a:spAutoFit/>
          </a:bodyPr>
          <a:lstStyle/>
          <a:p>
            <a:r>
              <a:rPr lang="en-US" sz="2400" dirty="0">
                <a:solidFill>
                  <a:schemeClr val="bg1"/>
                </a:solidFill>
              </a:rPr>
              <a:t>How do you know when a chemical change occurs?</a:t>
            </a:r>
          </a:p>
        </p:txBody>
      </p:sp>
      <p:sp>
        <p:nvSpPr>
          <p:cNvPr id="6" name="TextBox 5"/>
          <p:cNvSpPr txBox="1"/>
          <p:nvPr/>
        </p:nvSpPr>
        <p:spPr>
          <a:xfrm>
            <a:off x="740229" y="3283020"/>
            <a:ext cx="6415314" cy="461665"/>
          </a:xfrm>
          <a:prstGeom prst="rect">
            <a:avLst/>
          </a:prstGeom>
          <a:noFill/>
        </p:spPr>
        <p:txBody>
          <a:bodyPr wrap="square" rtlCol="0">
            <a:spAutoFit/>
          </a:bodyPr>
          <a:lstStyle/>
          <a:p>
            <a:r>
              <a:rPr lang="en-US" sz="2400" dirty="0">
                <a:solidFill>
                  <a:schemeClr val="bg1"/>
                </a:solidFill>
              </a:rPr>
              <a:t>How do you know when a physical change occurs?</a:t>
            </a:r>
          </a:p>
        </p:txBody>
      </p:sp>
    </p:spTree>
    <p:extLst>
      <p:ext uri="{BB962C8B-B14F-4D97-AF65-F5344CB8AC3E}">
        <p14:creationId xmlns:p14="http://schemas.microsoft.com/office/powerpoint/2010/main" val="47121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err="1"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931</Words>
  <Application>Microsoft Office PowerPoint</Application>
  <PresentationFormat>Widescreen</PresentationFormat>
  <Paragraphs>91</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PUHSD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Burke, Matt</dc:creator>
  <cp:lastModifiedBy>Burke, Matt</cp:lastModifiedBy>
  <cp:revision>35</cp:revision>
  <dcterms:created xsi:type="dcterms:W3CDTF">2017-09-16T18:12:21Z</dcterms:created>
  <dcterms:modified xsi:type="dcterms:W3CDTF">2019-06-11T17:34:37Z</dcterms:modified>
</cp:coreProperties>
</file>