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5" r:id="rId3"/>
    <p:sldId id="266" r:id="rId4"/>
    <p:sldId id="267" r:id="rId5"/>
    <p:sldId id="304" r:id="rId6"/>
    <p:sldId id="294" r:id="rId7"/>
    <p:sldId id="328" r:id="rId8"/>
    <p:sldId id="318" r:id="rId9"/>
    <p:sldId id="319" r:id="rId10"/>
    <p:sldId id="324" r:id="rId11"/>
    <p:sldId id="320" r:id="rId12"/>
    <p:sldId id="321" r:id="rId13"/>
    <p:sldId id="317" r:id="rId14"/>
    <p:sldId id="322" r:id="rId15"/>
    <p:sldId id="323" r:id="rId16"/>
    <p:sldId id="326" r:id="rId17"/>
    <p:sldId id="327" r:id="rId18"/>
    <p:sldId id="329" r:id="rId19"/>
    <p:sldId id="261" r:id="rId20"/>
    <p:sldId id="282" r:id="rId21"/>
    <p:sldId id="313" r:id="rId22"/>
    <p:sldId id="314" r:id="rId23"/>
    <p:sldId id="315" r:id="rId24"/>
    <p:sldId id="263" r:id="rId25"/>
    <p:sldId id="31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2FA5B5"/>
    <a:srgbClr val="441D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456" autoAdjust="0"/>
    <p:restoredTop sz="94444" autoAdjust="0"/>
  </p:normalViewPr>
  <p:slideViewPr>
    <p:cSldViewPr snapToGrid="0">
      <p:cViewPr varScale="1">
        <p:scale>
          <a:sx n="88" d="100"/>
          <a:sy n="88" d="100"/>
        </p:scale>
        <p:origin x="102"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49F43B-AC2A-4212-B995-39BDF1959082}" type="datetimeFigureOut">
              <a:rPr lang="en-US" smtClean="0"/>
              <a:t>2/27/2020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C91D46-0BC9-4228-A288-6CF09DC63E89}" type="slidenum">
              <a:rPr lang="en-US" smtClean="0"/>
              <a:t>‹#›</a:t>
            </a:fld>
            <a:endParaRPr lang="en-US"/>
          </a:p>
        </p:txBody>
      </p:sp>
    </p:spTree>
    <p:extLst>
      <p:ext uri="{BB962C8B-B14F-4D97-AF65-F5344CB8AC3E}">
        <p14:creationId xmlns:p14="http://schemas.microsoft.com/office/powerpoint/2010/main" val="3466618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AF04E6E-1ABB-4AB2-9BAC-A5D4E42511B3}"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D4250-1ED1-483F-97BC-53CF81ED76C0}" type="slidenum">
              <a:rPr lang="en-US" smtClean="0"/>
              <a:t>‹#›</a:t>
            </a:fld>
            <a:endParaRPr lang="en-US"/>
          </a:p>
        </p:txBody>
      </p:sp>
    </p:spTree>
    <p:extLst>
      <p:ext uri="{BB962C8B-B14F-4D97-AF65-F5344CB8AC3E}">
        <p14:creationId xmlns:p14="http://schemas.microsoft.com/office/powerpoint/2010/main" val="3891077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F04E6E-1ABB-4AB2-9BAC-A5D4E42511B3}"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D4250-1ED1-483F-97BC-53CF81ED76C0}" type="slidenum">
              <a:rPr lang="en-US" smtClean="0"/>
              <a:t>‹#›</a:t>
            </a:fld>
            <a:endParaRPr lang="en-US"/>
          </a:p>
        </p:txBody>
      </p:sp>
    </p:spTree>
    <p:extLst>
      <p:ext uri="{BB962C8B-B14F-4D97-AF65-F5344CB8AC3E}">
        <p14:creationId xmlns:p14="http://schemas.microsoft.com/office/powerpoint/2010/main" val="3459969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F04E6E-1ABB-4AB2-9BAC-A5D4E42511B3}"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D4250-1ED1-483F-97BC-53CF81ED76C0}" type="slidenum">
              <a:rPr lang="en-US" smtClean="0"/>
              <a:t>‹#›</a:t>
            </a:fld>
            <a:endParaRPr lang="en-US"/>
          </a:p>
        </p:txBody>
      </p:sp>
    </p:spTree>
    <p:extLst>
      <p:ext uri="{BB962C8B-B14F-4D97-AF65-F5344CB8AC3E}">
        <p14:creationId xmlns:p14="http://schemas.microsoft.com/office/powerpoint/2010/main" val="220284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F04E6E-1ABB-4AB2-9BAC-A5D4E42511B3}"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D4250-1ED1-483F-97BC-53CF81ED76C0}" type="slidenum">
              <a:rPr lang="en-US" smtClean="0"/>
              <a:t>‹#›</a:t>
            </a:fld>
            <a:endParaRPr lang="en-US"/>
          </a:p>
        </p:txBody>
      </p:sp>
    </p:spTree>
    <p:extLst>
      <p:ext uri="{BB962C8B-B14F-4D97-AF65-F5344CB8AC3E}">
        <p14:creationId xmlns:p14="http://schemas.microsoft.com/office/powerpoint/2010/main" val="2380859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AF04E6E-1ABB-4AB2-9BAC-A5D4E42511B3}"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D4250-1ED1-483F-97BC-53CF81ED76C0}" type="slidenum">
              <a:rPr lang="en-US" smtClean="0"/>
              <a:t>‹#›</a:t>
            </a:fld>
            <a:endParaRPr lang="en-US"/>
          </a:p>
        </p:txBody>
      </p:sp>
    </p:spTree>
    <p:extLst>
      <p:ext uri="{BB962C8B-B14F-4D97-AF65-F5344CB8AC3E}">
        <p14:creationId xmlns:p14="http://schemas.microsoft.com/office/powerpoint/2010/main" val="2122660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F04E6E-1ABB-4AB2-9BAC-A5D4E42511B3}"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D4250-1ED1-483F-97BC-53CF81ED76C0}" type="slidenum">
              <a:rPr lang="en-US" smtClean="0"/>
              <a:t>‹#›</a:t>
            </a:fld>
            <a:endParaRPr lang="en-US"/>
          </a:p>
        </p:txBody>
      </p:sp>
    </p:spTree>
    <p:extLst>
      <p:ext uri="{BB962C8B-B14F-4D97-AF65-F5344CB8AC3E}">
        <p14:creationId xmlns:p14="http://schemas.microsoft.com/office/powerpoint/2010/main" val="3995779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F04E6E-1ABB-4AB2-9BAC-A5D4E42511B3}" type="datetimeFigureOut">
              <a:rPr lang="en-US" smtClean="0"/>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0D4250-1ED1-483F-97BC-53CF81ED76C0}" type="slidenum">
              <a:rPr lang="en-US" smtClean="0"/>
              <a:t>‹#›</a:t>
            </a:fld>
            <a:endParaRPr lang="en-US"/>
          </a:p>
        </p:txBody>
      </p:sp>
    </p:spTree>
    <p:extLst>
      <p:ext uri="{BB962C8B-B14F-4D97-AF65-F5344CB8AC3E}">
        <p14:creationId xmlns:p14="http://schemas.microsoft.com/office/powerpoint/2010/main" val="4265563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F04E6E-1ABB-4AB2-9BAC-A5D4E42511B3}" type="datetimeFigureOut">
              <a:rPr lang="en-US" smtClean="0"/>
              <a:t>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0D4250-1ED1-483F-97BC-53CF81ED76C0}" type="slidenum">
              <a:rPr lang="en-US" smtClean="0"/>
              <a:t>‹#›</a:t>
            </a:fld>
            <a:endParaRPr lang="en-US"/>
          </a:p>
        </p:txBody>
      </p:sp>
    </p:spTree>
    <p:extLst>
      <p:ext uri="{BB962C8B-B14F-4D97-AF65-F5344CB8AC3E}">
        <p14:creationId xmlns:p14="http://schemas.microsoft.com/office/powerpoint/2010/main" val="755101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F04E6E-1ABB-4AB2-9BAC-A5D4E42511B3}" type="datetimeFigureOut">
              <a:rPr lang="en-US" smtClean="0"/>
              <a:t>2/27/2020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0D4250-1ED1-483F-97BC-53CF81ED76C0}" type="slidenum">
              <a:rPr lang="en-US" smtClean="0"/>
              <a:t>‹#›</a:t>
            </a:fld>
            <a:endParaRPr lang="en-US"/>
          </a:p>
        </p:txBody>
      </p:sp>
    </p:spTree>
    <p:extLst>
      <p:ext uri="{BB962C8B-B14F-4D97-AF65-F5344CB8AC3E}">
        <p14:creationId xmlns:p14="http://schemas.microsoft.com/office/powerpoint/2010/main" val="3397676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AF04E6E-1ABB-4AB2-9BAC-A5D4E42511B3}"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D4250-1ED1-483F-97BC-53CF81ED76C0}" type="slidenum">
              <a:rPr lang="en-US" smtClean="0"/>
              <a:t>‹#›</a:t>
            </a:fld>
            <a:endParaRPr lang="en-US"/>
          </a:p>
        </p:txBody>
      </p:sp>
    </p:spTree>
    <p:extLst>
      <p:ext uri="{BB962C8B-B14F-4D97-AF65-F5344CB8AC3E}">
        <p14:creationId xmlns:p14="http://schemas.microsoft.com/office/powerpoint/2010/main" val="2444277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AF04E6E-1ABB-4AB2-9BAC-A5D4E42511B3}"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D4250-1ED1-483F-97BC-53CF81ED76C0}" type="slidenum">
              <a:rPr lang="en-US" smtClean="0"/>
              <a:t>‹#›</a:t>
            </a:fld>
            <a:endParaRPr lang="en-US"/>
          </a:p>
        </p:txBody>
      </p:sp>
    </p:spTree>
    <p:extLst>
      <p:ext uri="{BB962C8B-B14F-4D97-AF65-F5344CB8AC3E}">
        <p14:creationId xmlns:p14="http://schemas.microsoft.com/office/powerpoint/2010/main" val="2943651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41D6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04E6E-1ABB-4AB2-9BAC-A5D4E42511B3}" type="datetimeFigureOut">
              <a:rPr lang="en-US" smtClean="0"/>
              <a:t>2/27/2020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D4250-1ED1-483F-97BC-53CF81ED76C0}" type="slidenum">
              <a:rPr lang="en-US" smtClean="0"/>
              <a:t>‹#›</a:t>
            </a:fld>
            <a:endParaRPr lang="en-US"/>
          </a:p>
        </p:txBody>
      </p:sp>
    </p:spTree>
    <p:extLst>
      <p:ext uri="{BB962C8B-B14F-4D97-AF65-F5344CB8AC3E}">
        <p14:creationId xmlns:p14="http://schemas.microsoft.com/office/powerpoint/2010/main" val="1237086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79597" y="1586395"/>
            <a:ext cx="3179661" cy="2062103"/>
          </a:xfrm>
          <a:prstGeom prst="rect">
            <a:avLst/>
          </a:prstGeom>
          <a:noFill/>
        </p:spPr>
        <p:txBody>
          <a:bodyPr wrap="square" rtlCol="0">
            <a:spAutoFit/>
          </a:bodyPr>
          <a:lstStyle/>
          <a:p>
            <a:r>
              <a:rPr lang="en-US" sz="3200" dirty="0">
                <a:solidFill>
                  <a:schemeClr val="bg1"/>
                </a:solidFill>
              </a:rPr>
              <a:t>How do physiological changes affect minute volume?</a:t>
            </a:r>
          </a:p>
        </p:txBody>
      </p:sp>
      <p:pic>
        <p:nvPicPr>
          <p:cNvPr id="1026" name="Picture 2" descr="Image result for minute ventil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2362" y="998784"/>
            <a:ext cx="7329314" cy="4544175"/>
          </a:xfrm>
          <a:prstGeom prst="rect">
            <a:avLst/>
          </a:prstGeom>
          <a:solidFill>
            <a:schemeClr val="bg1"/>
          </a:solidFill>
        </p:spPr>
      </p:pic>
    </p:spTree>
    <p:extLst>
      <p:ext uri="{BB962C8B-B14F-4D97-AF65-F5344CB8AC3E}">
        <p14:creationId xmlns:p14="http://schemas.microsoft.com/office/powerpoint/2010/main" val="1084635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395" y="368948"/>
            <a:ext cx="10880348" cy="461665"/>
          </a:xfrm>
          <a:prstGeom prst="rect">
            <a:avLst/>
          </a:prstGeom>
          <a:noFill/>
        </p:spPr>
        <p:txBody>
          <a:bodyPr wrap="square" rtlCol="0">
            <a:spAutoFit/>
          </a:bodyPr>
          <a:lstStyle/>
          <a:p>
            <a:r>
              <a:rPr lang="en-US" sz="2400" dirty="0">
                <a:solidFill>
                  <a:schemeClr val="bg1"/>
                </a:solidFill>
              </a:rPr>
              <a:t>Calculate the ventilation rate for the time highlighted (breaths/minute)</a:t>
            </a:r>
          </a:p>
        </p:txBody>
      </p:sp>
      <p:sp>
        <p:nvSpPr>
          <p:cNvPr id="10" name="TextBox 9"/>
          <p:cNvSpPr txBox="1"/>
          <p:nvPr/>
        </p:nvSpPr>
        <p:spPr>
          <a:xfrm>
            <a:off x="288395" y="1183226"/>
            <a:ext cx="4171064" cy="461665"/>
          </a:xfrm>
          <a:prstGeom prst="rect">
            <a:avLst/>
          </a:prstGeom>
          <a:noFill/>
        </p:spPr>
        <p:txBody>
          <a:bodyPr wrap="square" rtlCol="0">
            <a:spAutoFit/>
          </a:bodyPr>
          <a:lstStyle/>
          <a:p>
            <a:r>
              <a:rPr lang="en-US" sz="2400" dirty="0">
                <a:solidFill>
                  <a:schemeClr val="bg1"/>
                </a:solidFill>
              </a:rPr>
              <a:t>One breath equals 4.2sec</a:t>
            </a:r>
          </a:p>
        </p:txBody>
      </p:sp>
      <p:pic>
        <p:nvPicPr>
          <p:cNvPr id="2" name="Picture 1"/>
          <p:cNvPicPr>
            <a:picLocks noChangeAspect="1"/>
          </p:cNvPicPr>
          <p:nvPr/>
        </p:nvPicPr>
        <p:blipFill>
          <a:blip r:embed="rId2"/>
          <a:stretch>
            <a:fillRect/>
          </a:stretch>
        </p:blipFill>
        <p:spPr>
          <a:xfrm>
            <a:off x="6395007" y="1183226"/>
            <a:ext cx="5546037" cy="3131157"/>
          </a:xfrm>
          <a:prstGeom prst="rect">
            <a:avLst/>
          </a:prstGeom>
        </p:spPr>
      </p:pic>
      <mc:AlternateContent xmlns:mc="http://schemas.openxmlformats.org/markup-compatibility/2006" xmlns:a14="http://schemas.microsoft.com/office/drawing/2010/main">
        <mc:Choice Requires="a14">
          <p:sp>
            <p:nvSpPr>
              <p:cNvPr id="3" name="TextBox 2"/>
              <p:cNvSpPr txBox="1"/>
              <p:nvPr/>
            </p:nvSpPr>
            <p:spPr>
              <a:xfrm>
                <a:off x="288395" y="1997504"/>
                <a:ext cx="5983368" cy="70141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solidFill>
                                <a:schemeClr val="bg1"/>
                              </a:solidFill>
                              <a:latin typeface="Cambria Math" panose="02040503050406030204" pitchFamily="18" charset="0"/>
                            </a:rPr>
                          </m:ctrlPr>
                        </m:fPr>
                        <m:num>
                          <m:r>
                            <a:rPr lang="en-US" sz="2400" b="0" i="1" smtClean="0">
                              <a:solidFill>
                                <a:schemeClr val="bg1"/>
                              </a:solidFill>
                              <a:latin typeface="Cambria Math" panose="02040503050406030204" pitchFamily="18" charset="0"/>
                            </a:rPr>
                            <m:t>1 </m:t>
                          </m:r>
                          <m:r>
                            <a:rPr lang="en-US" sz="2400" b="0" i="1" smtClean="0">
                              <a:solidFill>
                                <a:schemeClr val="bg1"/>
                              </a:solidFill>
                              <a:latin typeface="Cambria Math" panose="02040503050406030204" pitchFamily="18" charset="0"/>
                            </a:rPr>
                            <m:t>𝐵𝑟𝑒𝑎𝑡h</m:t>
                          </m:r>
                        </m:num>
                        <m:den>
                          <m:r>
                            <a:rPr lang="en-US" sz="2400" b="0" i="1" smtClean="0">
                              <a:solidFill>
                                <a:schemeClr val="bg1"/>
                              </a:solidFill>
                              <a:latin typeface="Cambria Math" panose="02040503050406030204" pitchFamily="18" charset="0"/>
                            </a:rPr>
                            <m:t>4.2</m:t>
                          </m:r>
                          <m:r>
                            <a:rPr lang="en-US" sz="2400" b="0" i="1" smtClean="0">
                              <a:solidFill>
                                <a:schemeClr val="bg1"/>
                              </a:solidFill>
                              <a:latin typeface="Cambria Math" panose="02040503050406030204" pitchFamily="18" charset="0"/>
                            </a:rPr>
                            <m:t>𝑠𝑒𝑐</m:t>
                          </m:r>
                        </m:den>
                      </m:f>
                      <m:r>
                        <a:rPr lang="en-US" sz="2400" b="0" i="1" smtClean="0">
                          <a:solidFill>
                            <a:schemeClr val="bg1"/>
                          </a:solidFill>
                          <a:latin typeface="Cambria Math" panose="02040503050406030204" pitchFamily="18" charset="0"/>
                          <a:ea typeface="Cambria Math" panose="02040503050406030204" pitchFamily="18" charset="0"/>
                        </a:rPr>
                        <m:t>×</m:t>
                      </m:r>
                      <m:f>
                        <m:fPr>
                          <m:ctrlPr>
                            <a:rPr lang="en-US" sz="2400" b="0" i="1" smtClean="0">
                              <a:solidFill>
                                <a:schemeClr val="bg1"/>
                              </a:solidFill>
                              <a:latin typeface="Cambria Math" panose="02040503050406030204" pitchFamily="18" charset="0"/>
                              <a:ea typeface="Cambria Math" panose="02040503050406030204" pitchFamily="18" charset="0"/>
                            </a:rPr>
                          </m:ctrlPr>
                        </m:fPr>
                        <m:num>
                          <m:r>
                            <a:rPr lang="en-US" sz="2400" b="0" i="1" smtClean="0">
                              <a:solidFill>
                                <a:schemeClr val="bg1"/>
                              </a:solidFill>
                              <a:latin typeface="Cambria Math" panose="02040503050406030204" pitchFamily="18" charset="0"/>
                              <a:ea typeface="Cambria Math" panose="02040503050406030204" pitchFamily="18" charset="0"/>
                            </a:rPr>
                            <m:t>60</m:t>
                          </m:r>
                          <m:r>
                            <a:rPr lang="en-US" sz="2400" b="0" i="1" smtClean="0">
                              <a:solidFill>
                                <a:schemeClr val="bg1"/>
                              </a:solidFill>
                              <a:latin typeface="Cambria Math" panose="02040503050406030204" pitchFamily="18" charset="0"/>
                              <a:ea typeface="Cambria Math" panose="02040503050406030204" pitchFamily="18" charset="0"/>
                            </a:rPr>
                            <m:t>𝑠𝑒𝑐</m:t>
                          </m:r>
                        </m:num>
                        <m:den>
                          <m:r>
                            <a:rPr lang="en-US" sz="2400" b="0" i="1" smtClean="0">
                              <a:solidFill>
                                <a:schemeClr val="bg1"/>
                              </a:solidFill>
                              <a:latin typeface="Cambria Math" panose="02040503050406030204" pitchFamily="18" charset="0"/>
                              <a:ea typeface="Cambria Math" panose="02040503050406030204" pitchFamily="18" charset="0"/>
                            </a:rPr>
                            <m:t>1</m:t>
                          </m:r>
                          <m:r>
                            <a:rPr lang="en-US" sz="2400" b="0" i="1" smtClean="0">
                              <a:solidFill>
                                <a:schemeClr val="bg1"/>
                              </a:solidFill>
                              <a:latin typeface="Cambria Math" panose="02040503050406030204" pitchFamily="18" charset="0"/>
                              <a:ea typeface="Cambria Math" panose="02040503050406030204" pitchFamily="18" charset="0"/>
                            </a:rPr>
                            <m:t>𝑚𝑖𝑛𝑢𝑡𝑒</m:t>
                          </m:r>
                        </m:den>
                      </m:f>
                      <m:r>
                        <a:rPr lang="en-US" sz="2400" b="0" i="1" smtClean="0">
                          <a:solidFill>
                            <a:schemeClr val="bg1"/>
                          </a:solidFill>
                          <a:latin typeface="Cambria Math" panose="02040503050406030204" pitchFamily="18" charset="0"/>
                          <a:ea typeface="Cambria Math" panose="02040503050406030204" pitchFamily="18" charset="0"/>
                        </a:rPr>
                        <m:t>=14.3</m:t>
                      </m:r>
                      <m:r>
                        <a:rPr lang="en-US" sz="2400" b="0" i="1" smtClean="0">
                          <a:solidFill>
                            <a:schemeClr val="bg1"/>
                          </a:solidFill>
                          <a:latin typeface="Cambria Math" panose="02040503050406030204" pitchFamily="18" charset="0"/>
                          <a:ea typeface="Cambria Math" panose="02040503050406030204" pitchFamily="18" charset="0"/>
                        </a:rPr>
                        <m:t>𝑏𝑟𝑒𝑎𝑡h𝑠</m:t>
                      </m:r>
                      <m:r>
                        <a:rPr lang="en-US" sz="2400" b="0" i="1" smtClean="0">
                          <a:solidFill>
                            <a:schemeClr val="bg1"/>
                          </a:solidFill>
                          <a:latin typeface="Cambria Math" panose="02040503050406030204" pitchFamily="18" charset="0"/>
                          <a:ea typeface="Cambria Math" panose="02040503050406030204" pitchFamily="18" charset="0"/>
                        </a:rPr>
                        <m:t>/</m:t>
                      </m:r>
                      <m:r>
                        <a:rPr lang="en-US" sz="2400" b="0" i="1" smtClean="0">
                          <a:solidFill>
                            <a:schemeClr val="bg1"/>
                          </a:solidFill>
                          <a:latin typeface="Cambria Math" panose="02040503050406030204" pitchFamily="18" charset="0"/>
                          <a:ea typeface="Cambria Math" panose="02040503050406030204" pitchFamily="18" charset="0"/>
                        </a:rPr>
                        <m:t>𝑚𝑖𝑛𝑢𝑡𝑒</m:t>
                      </m:r>
                    </m:oMath>
                  </m:oMathPara>
                </a14:m>
                <a:endParaRPr lang="en-US" sz="2400" dirty="0" err="1">
                  <a:solidFill>
                    <a:schemeClr val="bg1"/>
                  </a:solidFill>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288395" y="1997504"/>
                <a:ext cx="5983368" cy="701410"/>
              </a:xfrm>
              <a:prstGeom prst="rect">
                <a:avLst/>
              </a:prstGeom>
              <a:blipFill>
                <a:blip r:embed="rId3"/>
                <a:stretch>
                  <a:fillRect/>
                </a:stretch>
              </a:blipFill>
            </p:spPr>
            <p:txBody>
              <a:bodyPr/>
              <a:lstStyle/>
              <a:p>
                <a:r>
                  <a:rPr lang="en-US">
                    <a:noFill/>
                  </a:rPr>
                  <a:t> </a:t>
                </a:r>
              </a:p>
            </p:txBody>
          </p:sp>
        </mc:Fallback>
      </mc:AlternateContent>
      <p:cxnSp>
        <p:nvCxnSpPr>
          <p:cNvPr id="6" name="Straight Connector 5"/>
          <p:cNvCxnSpPr/>
          <p:nvPr/>
        </p:nvCxnSpPr>
        <p:spPr>
          <a:xfrm flipH="1">
            <a:off x="933561" y="2470484"/>
            <a:ext cx="449179" cy="22843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431709" y="2057633"/>
            <a:ext cx="449179" cy="22843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0808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right)">
                                      <p:cBhvr>
                                        <p:cTn id="17" dur="500"/>
                                        <p:tgtEl>
                                          <p:spTgt spid="6"/>
                                        </p:tgtEl>
                                      </p:cBhvr>
                                    </p:animEffect>
                                  </p:childTnLst>
                                </p:cTn>
                              </p:par>
                            </p:childTnLst>
                          </p:cTn>
                        </p:par>
                        <p:par>
                          <p:cTn id="18" fill="hold">
                            <p:stCondLst>
                              <p:cond delay="500"/>
                            </p:stCondLst>
                            <p:childTnLst>
                              <p:par>
                                <p:cTn id="19" presetID="22" presetClass="entr" presetSubtype="2"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right)">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395" y="368948"/>
            <a:ext cx="10880348" cy="461665"/>
          </a:xfrm>
          <a:prstGeom prst="rect">
            <a:avLst/>
          </a:prstGeom>
          <a:noFill/>
        </p:spPr>
        <p:txBody>
          <a:bodyPr wrap="square" rtlCol="0">
            <a:spAutoFit/>
          </a:bodyPr>
          <a:lstStyle/>
          <a:p>
            <a:r>
              <a:rPr lang="en-US" sz="2400" dirty="0">
                <a:solidFill>
                  <a:schemeClr val="bg1"/>
                </a:solidFill>
              </a:rPr>
              <a:t>Calculate the minute volume of the highlighted section</a:t>
            </a:r>
          </a:p>
        </p:txBody>
      </p:sp>
      <p:pic>
        <p:nvPicPr>
          <p:cNvPr id="2" name="Picture 1"/>
          <p:cNvPicPr>
            <a:picLocks noChangeAspect="1"/>
          </p:cNvPicPr>
          <p:nvPr/>
        </p:nvPicPr>
        <p:blipFill>
          <a:blip r:embed="rId2"/>
          <a:stretch>
            <a:fillRect/>
          </a:stretch>
        </p:blipFill>
        <p:spPr>
          <a:xfrm>
            <a:off x="4908131" y="1155235"/>
            <a:ext cx="6927837" cy="3911288"/>
          </a:xfrm>
          <a:prstGeom prst="rect">
            <a:avLst/>
          </a:prstGeom>
        </p:spPr>
      </p:pic>
      <mc:AlternateContent xmlns:mc="http://schemas.openxmlformats.org/markup-compatibility/2006" xmlns:a14="http://schemas.microsoft.com/office/drawing/2010/main">
        <mc:Choice Requires="a14">
          <p:sp>
            <p:nvSpPr>
              <p:cNvPr id="3" name="TextBox 2"/>
              <p:cNvSpPr txBox="1"/>
              <p:nvPr/>
            </p:nvSpPr>
            <p:spPr>
              <a:xfrm>
                <a:off x="620486" y="1721498"/>
                <a:ext cx="3558923" cy="107074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400" b="0" i="1" smtClean="0">
                              <a:solidFill>
                                <a:schemeClr val="bg1"/>
                              </a:solidFill>
                              <a:latin typeface="Cambria Math" panose="02040503050406030204" pitchFamily="18" charset="0"/>
                              <a:ea typeface="Cambria Math" panose="02040503050406030204" pitchFamily="18" charset="0"/>
                            </a:rPr>
                          </m:ctrlPr>
                        </m:fPr>
                        <m:num>
                          <m:r>
                            <a:rPr lang="en-US" sz="2400" b="0" i="1" smtClean="0">
                              <a:solidFill>
                                <a:schemeClr val="bg1"/>
                              </a:solidFill>
                              <a:latin typeface="Cambria Math" panose="02040503050406030204" pitchFamily="18" charset="0"/>
                              <a:ea typeface="Cambria Math" panose="02040503050406030204" pitchFamily="18" charset="0"/>
                            </a:rPr>
                            <m:t>0.788</m:t>
                          </m:r>
                          <m:r>
                            <a:rPr lang="en-US" sz="2400" b="0" i="1" smtClean="0">
                              <a:solidFill>
                                <a:schemeClr val="bg1"/>
                              </a:solidFill>
                              <a:latin typeface="Cambria Math" panose="02040503050406030204" pitchFamily="18" charset="0"/>
                              <a:ea typeface="Cambria Math" panose="02040503050406030204" pitchFamily="18" charset="0"/>
                            </a:rPr>
                            <m:t>𝐿</m:t>
                          </m:r>
                        </m:num>
                        <m:den>
                          <m:r>
                            <a:rPr lang="en-US" sz="2400" b="0" i="1" smtClean="0">
                              <a:solidFill>
                                <a:schemeClr val="bg1"/>
                              </a:solidFill>
                              <a:latin typeface="Cambria Math" panose="02040503050406030204" pitchFamily="18" charset="0"/>
                              <a:ea typeface="Cambria Math" panose="02040503050406030204" pitchFamily="18" charset="0"/>
                            </a:rPr>
                            <m:t>𝐵𝑟𝑒𝑎𝑡h</m:t>
                          </m:r>
                        </m:den>
                      </m:f>
                      <m:r>
                        <a:rPr lang="en-US" sz="2400" b="0" i="1" smtClean="0">
                          <a:solidFill>
                            <a:schemeClr val="bg1"/>
                          </a:solidFill>
                          <a:latin typeface="Cambria Math" panose="02040503050406030204" pitchFamily="18" charset="0"/>
                          <a:ea typeface="Cambria Math" panose="02040503050406030204" pitchFamily="18" charset="0"/>
                        </a:rPr>
                        <m:t>×</m:t>
                      </m:r>
                      <m:f>
                        <m:fPr>
                          <m:ctrlPr>
                            <a:rPr lang="en-US" sz="2400" b="0" i="1" smtClean="0">
                              <a:solidFill>
                                <a:schemeClr val="bg1"/>
                              </a:solidFill>
                              <a:latin typeface="Cambria Math" panose="02040503050406030204" pitchFamily="18" charset="0"/>
                              <a:ea typeface="Cambria Math" panose="02040503050406030204" pitchFamily="18" charset="0"/>
                            </a:rPr>
                          </m:ctrlPr>
                        </m:fPr>
                        <m:num>
                          <m:r>
                            <a:rPr lang="en-US" sz="2400" b="0" i="1" smtClean="0">
                              <a:solidFill>
                                <a:schemeClr val="bg1"/>
                              </a:solidFill>
                              <a:latin typeface="Cambria Math" panose="02040503050406030204" pitchFamily="18" charset="0"/>
                              <a:ea typeface="Cambria Math" panose="02040503050406030204" pitchFamily="18" charset="0"/>
                            </a:rPr>
                            <m:t>𝐵𝑟𝑒𝑎𝑡h</m:t>
                          </m:r>
                        </m:num>
                        <m:den>
                          <m:r>
                            <a:rPr lang="en-US" sz="2400" b="0" i="1" smtClean="0">
                              <a:solidFill>
                                <a:schemeClr val="bg1"/>
                              </a:solidFill>
                              <a:latin typeface="Cambria Math" panose="02040503050406030204" pitchFamily="18" charset="0"/>
                              <a:ea typeface="Cambria Math" panose="02040503050406030204" pitchFamily="18" charset="0"/>
                            </a:rPr>
                            <m:t>4.2</m:t>
                          </m:r>
                          <m:r>
                            <a:rPr lang="en-US" sz="2400" b="0" i="1" smtClean="0">
                              <a:solidFill>
                                <a:schemeClr val="bg1"/>
                              </a:solidFill>
                              <a:latin typeface="Cambria Math" panose="02040503050406030204" pitchFamily="18" charset="0"/>
                              <a:ea typeface="Cambria Math" panose="02040503050406030204" pitchFamily="18" charset="0"/>
                            </a:rPr>
                            <m:t>𝑠𝑒𝑐</m:t>
                          </m:r>
                        </m:den>
                      </m:f>
                      <m:r>
                        <a:rPr lang="en-US" sz="2400" b="0" i="1" smtClean="0">
                          <a:solidFill>
                            <a:schemeClr val="bg1"/>
                          </a:solidFill>
                          <a:latin typeface="Cambria Math" panose="02040503050406030204" pitchFamily="18" charset="0"/>
                          <a:ea typeface="Cambria Math" panose="02040503050406030204" pitchFamily="18" charset="0"/>
                        </a:rPr>
                        <m:t>×</m:t>
                      </m:r>
                      <m:f>
                        <m:fPr>
                          <m:ctrlPr>
                            <a:rPr lang="en-US" sz="2400" b="0" i="1" smtClean="0">
                              <a:solidFill>
                                <a:schemeClr val="bg1"/>
                              </a:solidFill>
                              <a:latin typeface="Cambria Math" panose="02040503050406030204" pitchFamily="18" charset="0"/>
                              <a:ea typeface="Cambria Math" panose="02040503050406030204" pitchFamily="18" charset="0"/>
                            </a:rPr>
                          </m:ctrlPr>
                        </m:fPr>
                        <m:num>
                          <m:r>
                            <a:rPr lang="en-US" sz="2400" b="0" i="1" smtClean="0">
                              <a:solidFill>
                                <a:schemeClr val="bg1"/>
                              </a:solidFill>
                              <a:latin typeface="Cambria Math" panose="02040503050406030204" pitchFamily="18" charset="0"/>
                              <a:ea typeface="Cambria Math" panose="02040503050406030204" pitchFamily="18" charset="0"/>
                            </a:rPr>
                            <m:t>60</m:t>
                          </m:r>
                          <m:r>
                            <a:rPr lang="en-US" sz="2400" b="0" i="1" smtClean="0">
                              <a:solidFill>
                                <a:schemeClr val="bg1"/>
                              </a:solidFill>
                              <a:latin typeface="Cambria Math" panose="02040503050406030204" pitchFamily="18" charset="0"/>
                              <a:ea typeface="Cambria Math" panose="02040503050406030204" pitchFamily="18" charset="0"/>
                            </a:rPr>
                            <m:t>𝑠𝑒𝑐</m:t>
                          </m:r>
                        </m:num>
                        <m:den>
                          <m:r>
                            <a:rPr lang="en-US" sz="2400" b="0" i="1" smtClean="0">
                              <a:solidFill>
                                <a:schemeClr val="bg1"/>
                              </a:solidFill>
                              <a:latin typeface="Cambria Math" panose="02040503050406030204" pitchFamily="18" charset="0"/>
                              <a:ea typeface="Cambria Math" panose="02040503050406030204" pitchFamily="18" charset="0"/>
                            </a:rPr>
                            <m:t>𝑚𝑖𝑛</m:t>
                          </m:r>
                        </m:den>
                      </m:f>
                    </m:oMath>
                  </m:oMathPara>
                </a14:m>
                <a:endParaRPr lang="en-US" sz="2400" b="0" dirty="0">
                  <a:solidFill>
                    <a:schemeClr val="bg1"/>
                  </a:solidFill>
                </a:endParaRPr>
              </a:p>
              <a:p>
                <a:endParaRPr lang="en-US" sz="2400" dirty="0" err="1">
                  <a:solidFill>
                    <a:schemeClr val="bg1"/>
                  </a:solidFill>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620486" y="1721498"/>
                <a:ext cx="3558923" cy="1070742"/>
              </a:xfrm>
              <a:prstGeom prst="rect">
                <a:avLst/>
              </a:prstGeom>
              <a:blipFill>
                <a:blip r:embed="rId3"/>
                <a:stretch>
                  <a:fillRect/>
                </a:stretch>
              </a:blipFill>
            </p:spPr>
            <p:txBody>
              <a:bodyPr/>
              <a:lstStyle/>
              <a:p>
                <a:r>
                  <a:rPr lang="en-US">
                    <a:noFill/>
                  </a:rPr>
                  <a:t> </a:t>
                </a:r>
              </a:p>
            </p:txBody>
          </p:sp>
        </mc:Fallback>
      </mc:AlternateContent>
      <p:cxnSp>
        <p:nvCxnSpPr>
          <p:cNvPr id="6" name="Straight Connector 5"/>
          <p:cNvCxnSpPr/>
          <p:nvPr/>
        </p:nvCxnSpPr>
        <p:spPr>
          <a:xfrm flipH="1">
            <a:off x="737118" y="2220686"/>
            <a:ext cx="905070" cy="14929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027852" y="1831911"/>
            <a:ext cx="905070" cy="14929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480387" y="2249872"/>
            <a:ext cx="407437" cy="1524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3703631" y="1828801"/>
            <a:ext cx="407437" cy="1524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120451" y="3013788"/>
            <a:ext cx="1767373" cy="461665"/>
          </a:xfrm>
          <a:prstGeom prst="rect">
            <a:avLst/>
          </a:prstGeom>
          <a:noFill/>
        </p:spPr>
        <p:txBody>
          <a:bodyPr wrap="square" rtlCol="0">
            <a:spAutoFit/>
          </a:bodyPr>
          <a:lstStyle/>
          <a:p>
            <a:r>
              <a:rPr lang="en-US" sz="2400" dirty="0">
                <a:solidFill>
                  <a:schemeClr val="bg1"/>
                </a:solidFill>
              </a:rPr>
              <a:t>=11.3L/min </a:t>
            </a:r>
          </a:p>
        </p:txBody>
      </p:sp>
    </p:spTree>
    <p:extLst>
      <p:ext uri="{BB962C8B-B14F-4D97-AF65-F5344CB8AC3E}">
        <p14:creationId xmlns:p14="http://schemas.microsoft.com/office/powerpoint/2010/main" val="284048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500"/>
                                        <p:tgtEl>
                                          <p:spTgt spid="6"/>
                                        </p:tgtEl>
                                      </p:cBhvr>
                                    </p:animEffect>
                                  </p:childTnLst>
                                </p:cTn>
                              </p:par>
                            </p:childTnLst>
                          </p:cTn>
                        </p:par>
                        <p:par>
                          <p:cTn id="13" fill="hold">
                            <p:stCondLst>
                              <p:cond delay="500"/>
                            </p:stCondLst>
                            <p:childTnLst>
                              <p:par>
                                <p:cTn id="14" presetID="22" presetClass="entr" presetSubtype="2"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righ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right)">
                                      <p:cBhvr>
                                        <p:cTn id="21" dur="500"/>
                                        <p:tgtEl>
                                          <p:spTgt spid="11"/>
                                        </p:tgtEl>
                                      </p:cBhvr>
                                    </p:animEffect>
                                  </p:childTnLst>
                                </p:cTn>
                              </p:par>
                            </p:childTnLst>
                          </p:cTn>
                        </p:par>
                        <p:par>
                          <p:cTn id="22" fill="hold">
                            <p:stCondLst>
                              <p:cond delay="500"/>
                            </p:stCondLst>
                            <p:childTnLst>
                              <p:par>
                                <p:cTn id="23" presetID="22" presetClass="entr" presetSubtype="2"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right)">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up)">
                                      <p:cBhvr>
                                        <p:cTn id="3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920154" y="1"/>
            <a:ext cx="6271846" cy="6858000"/>
          </a:xfrm>
          <a:prstGeom prst="rect">
            <a:avLst/>
          </a:prstGeom>
        </p:spPr>
      </p:pic>
      <p:sp>
        <p:nvSpPr>
          <p:cNvPr id="3" name="TextBox 2"/>
          <p:cNvSpPr txBox="1"/>
          <p:nvPr/>
        </p:nvSpPr>
        <p:spPr>
          <a:xfrm>
            <a:off x="494522" y="531845"/>
            <a:ext cx="5425632" cy="830997"/>
          </a:xfrm>
          <a:prstGeom prst="rect">
            <a:avLst/>
          </a:prstGeom>
          <a:noFill/>
        </p:spPr>
        <p:txBody>
          <a:bodyPr wrap="square" rtlCol="0">
            <a:spAutoFit/>
          </a:bodyPr>
          <a:lstStyle/>
          <a:p>
            <a:r>
              <a:rPr lang="en-US" sz="2400" dirty="0">
                <a:solidFill>
                  <a:schemeClr val="bg1"/>
                </a:solidFill>
              </a:rPr>
              <a:t>What is the heart rate and minute volume at 70 seconds?</a:t>
            </a:r>
          </a:p>
        </p:txBody>
      </p:sp>
    </p:spTree>
    <p:extLst>
      <p:ext uri="{BB962C8B-B14F-4D97-AF65-F5344CB8AC3E}">
        <p14:creationId xmlns:p14="http://schemas.microsoft.com/office/powerpoint/2010/main" val="1728551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0039" y="628649"/>
            <a:ext cx="8497732" cy="461665"/>
          </a:xfrm>
          <a:prstGeom prst="rect">
            <a:avLst/>
          </a:prstGeom>
          <a:noFill/>
        </p:spPr>
        <p:txBody>
          <a:bodyPr wrap="square" rtlCol="0">
            <a:spAutoFit/>
          </a:bodyPr>
          <a:lstStyle/>
          <a:p>
            <a:r>
              <a:rPr lang="en-US" sz="2400" dirty="0">
                <a:solidFill>
                  <a:schemeClr val="bg1"/>
                </a:solidFill>
              </a:rPr>
              <a:t>What is the average heart rate from 70 to 90 seconds?</a:t>
            </a:r>
          </a:p>
        </p:txBody>
      </p:sp>
      <p:pic>
        <p:nvPicPr>
          <p:cNvPr id="5" name="Picture 4"/>
          <p:cNvPicPr>
            <a:picLocks noChangeAspect="1"/>
          </p:cNvPicPr>
          <p:nvPr/>
        </p:nvPicPr>
        <p:blipFill>
          <a:blip r:embed="rId2"/>
          <a:stretch>
            <a:fillRect/>
          </a:stretch>
        </p:blipFill>
        <p:spPr>
          <a:xfrm>
            <a:off x="2288040" y="1624595"/>
            <a:ext cx="9705975" cy="4467225"/>
          </a:xfrm>
          <a:prstGeom prst="rect">
            <a:avLst/>
          </a:prstGeom>
        </p:spPr>
      </p:pic>
      <mc:AlternateContent xmlns:mc="http://schemas.openxmlformats.org/markup-compatibility/2006">
        <mc:Choice xmlns:a14="http://schemas.microsoft.com/office/drawing/2010/main" Requires="a14">
          <p:sp>
            <p:nvSpPr>
              <p:cNvPr id="6" name="TextBox 5"/>
              <p:cNvSpPr txBox="1"/>
              <p:nvPr/>
            </p:nvSpPr>
            <p:spPr>
              <a:xfrm>
                <a:off x="163286" y="2421294"/>
                <a:ext cx="1785040"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solidFill>
                                <a:schemeClr val="bg1"/>
                              </a:solidFill>
                              <a:latin typeface="Cambria Math" panose="02040503050406030204" pitchFamily="18" charset="0"/>
                            </a:rPr>
                          </m:ctrlPr>
                        </m:fPr>
                        <m:num>
                          <m:r>
                            <a:rPr lang="en-US" sz="2400" b="0" i="1" smtClean="0">
                              <a:solidFill>
                                <a:schemeClr val="bg1"/>
                              </a:solidFill>
                              <a:latin typeface="Cambria Math" panose="02040503050406030204" pitchFamily="18" charset="0"/>
                            </a:rPr>
                            <m:t>1236</m:t>
                          </m:r>
                          <m:r>
                            <a:rPr lang="en-US" sz="2400" b="0" i="1" smtClean="0">
                              <a:solidFill>
                                <a:schemeClr val="bg1"/>
                              </a:solidFill>
                              <a:latin typeface="Cambria Math" panose="02040503050406030204" pitchFamily="18" charset="0"/>
                            </a:rPr>
                            <m:t>𝑠</m:t>
                          </m:r>
                          <m:r>
                            <a:rPr lang="en-US" sz="2400" b="0" i="1" smtClean="0">
                              <a:solidFill>
                                <a:schemeClr val="bg1"/>
                              </a:solidFill>
                              <a:latin typeface="Cambria Math" panose="02040503050406030204" pitchFamily="18" charset="0"/>
                            </a:rPr>
                            <m:t>∗</m:t>
                          </m:r>
                          <m:r>
                            <a:rPr lang="en-US" sz="2400" b="0" i="1" smtClean="0">
                              <a:solidFill>
                                <a:schemeClr val="bg1"/>
                              </a:solidFill>
                              <a:latin typeface="Cambria Math" panose="02040503050406030204" pitchFamily="18" charset="0"/>
                            </a:rPr>
                            <m:t>𝑏𝑝𝑚</m:t>
                          </m:r>
                        </m:num>
                        <m:den>
                          <m:r>
                            <a:rPr lang="en-US" sz="2400" b="0" i="1" smtClean="0">
                              <a:solidFill>
                                <a:schemeClr val="bg1"/>
                              </a:solidFill>
                              <a:latin typeface="Cambria Math" panose="02040503050406030204" pitchFamily="18" charset="0"/>
                            </a:rPr>
                            <m:t>19.85</m:t>
                          </m:r>
                          <m:r>
                            <a:rPr lang="en-US" sz="2400" b="0" i="1" smtClean="0">
                              <a:solidFill>
                                <a:schemeClr val="bg1"/>
                              </a:solidFill>
                              <a:latin typeface="Cambria Math" panose="02040503050406030204" pitchFamily="18" charset="0"/>
                            </a:rPr>
                            <m:t>𝑠</m:t>
                          </m:r>
                        </m:den>
                      </m:f>
                    </m:oMath>
                  </m:oMathPara>
                </a14:m>
                <a:endParaRPr lang="en-US" sz="2400" dirty="0" err="1">
                  <a:solidFill>
                    <a:schemeClr val="bg1"/>
                  </a:solidFill>
                </a:endParaRPr>
              </a:p>
            </p:txBody>
          </p:sp>
        </mc:Choice>
        <mc:Fallback>
          <p:sp>
            <p:nvSpPr>
              <p:cNvPr id="6" name="TextBox 5"/>
              <p:cNvSpPr txBox="1">
                <a:spLocks noRot="1" noChangeAspect="1" noMove="1" noResize="1" noEditPoints="1" noAdjustHandles="1" noChangeArrowheads="1" noChangeShapeType="1" noTextEdit="1"/>
              </p:cNvSpPr>
              <p:nvPr/>
            </p:nvSpPr>
            <p:spPr>
              <a:xfrm>
                <a:off x="163286" y="2421294"/>
                <a:ext cx="1785040" cy="701218"/>
              </a:xfrm>
              <a:prstGeom prst="rect">
                <a:avLst/>
              </a:prstGeom>
              <a:blipFill>
                <a:blip r:embed="rId3"/>
                <a:stretch>
                  <a:fillRect/>
                </a:stretch>
              </a:blipFill>
            </p:spPr>
            <p:txBody>
              <a:bodyPr/>
              <a:lstStyle/>
              <a:p>
                <a:r>
                  <a:rPr lang="en-US">
                    <a:noFill/>
                  </a:rPr>
                  <a:t> </a:t>
                </a:r>
              </a:p>
            </p:txBody>
          </p:sp>
        </mc:Fallback>
      </mc:AlternateContent>
      <p:sp>
        <p:nvSpPr>
          <p:cNvPr id="7" name="TextBox 6"/>
          <p:cNvSpPr txBox="1"/>
          <p:nvPr/>
        </p:nvSpPr>
        <p:spPr>
          <a:xfrm>
            <a:off x="300039" y="3582955"/>
            <a:ext cx="1668720" cy="461665"/>
          </a:xfrm>
          <a:prstGeom prst="rect">
            <a:avLst/>
          </a:prstGeom>
          <a:noFill/>
        </p:spPr>
        <p:txBody>
          <a:bodyPr wrap="square" rtlCol="0">
            <a:spAutoFit/>
          </a:bodyPr>
          <a:lstStyle/>
          <a:p>
            <a:r>
              <a:rPr lang="en-US" sz="2400" dirty="0">
                <a:solidFill>
                  <a:schemeClr val="bg1"/>
                </a:solidFill>
              </a:rPr>
              <a:t>=62.3bpm</a:t>
            </a:r>
          </a:p>
        </p:txBody>
      </p:sp>
      <p:cxnSp>
        <p:nvCxnSpPr>
          <p:cNvPr id="8" name="Straight Connector 7">
            <a:extLst>
              <a:ext uri="{FF2B5EF4-FFF2-40B4-BE49-F238E27FC236}">
                <a16:creationId xmlns:a16="http://schemas.microsoft.com/office/drawing/2014/main" id="{69CD6BE9-A00A-44F1-8BE4-E8577F41C066}"/>
              </a:ext>
            </a:extLst>
          </p:cNvPr>
          <p:cNvCxnSpPr>
            <a:cxnSpLocks/>
          </p:cNvCxnSpPr>
          <p:nvPr/>
        </p:nvCxnSpPr>
        <p:spPr>
          <a:xfrm flipH="1">
            <a:off x="852088" y="2539014"/>
            <a:ext cx="203718" cy="129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F0C316-322A-4B06-97DE-1D3487DB01C5}"/>
              </a:ext>
            </a:extLst>
          </p:cNvPr>
          <p:cNvCxnSpPr>
            <a:cxnSpLocks/>
          </p:cNvCxnSpPr>
          <p:nvPr/>
        </p:nvCxnSpPr>
        <p:spPr>
          <a:xfrm flipH="1">
            <a:off x="1324080" y="2966290"/>
            <a:ext cx="203718" cy="129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0290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right)">
                                      <p:cBhvr>
                                        <p:cTn id="15" dur="500"/>
                                        <p:tgtEl>
                                          <p:spTgt spid="8"/>
                                        </p:tgtEl>
                                      </p:cBhvr>
                                    </p:animEffect>
                                  </p:childTnLst>
                                </p:cTn>
                              </p:par>
                            </p:childTnLst>
                          </p:cTn>
                        </p:par>
                        <p:par>
                          <p:cTn id="16" fill="hold">
                            <p:stCondLst>
                              <p:cond delay="500"/>
                            </p:stCondLst>
                            <p:childTnLst>
                              <p:par>
                                <p:cTn id="17" presetID="22" presetClass="entr" presetSubtype="2"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right)">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173135" y="295276"/>
            <a:ext cx="6188074" cy="3906980"/>
          </a:xfrm>
          <a:prstGeom prst="rect">
            <a:avLst/>
          </a:prstGeom>
        </p:spPr>
      </p:pic>
      <p:sp>
        <p:nvSpPr>
          <p:cNvPr id="3" name="TextBox 2"/>
          <p:cNvSpPr txBox="1"/>
          <p:nvPr/>
        </p:nvSpPr>
        <p:spPr>
          <a:xfrm>
            <a:off x="795867" y="354543"/>
            <a:ext cx="4097866" cy="3046988"/>
          </a:xfrm>
          <a:prstGeom prst="rect">
            <a:avLst/>
          </a:prstGeom>
          <a:noFill/>
        </p:spPr>
        <p:txBody>
          <a:bodyPr wrap="square" rtlCol="0">
            <a:spAutoFit/>
          </a:bodyPr>
          <a:lstStyle/>
          <a:p>
            <a:r>
              <a:rPr lang="en-US" sz="2400" dirty="0">
                <a:solidFill>
                  <a:schemeClr val="bg1"/>
                </a:solidFill>
              </a:rPr>
              <a:t>If we want to know how respiration is changing, we calculate minute volume. Explain why knowing tidal volume is insufficient for knowing how respiration is changing and why knowing ventilation rate is insufficient.</a:t>
            </a:r>
          </a:p>
        </p:txBody>
      </p:sp>
      <p:sp>
        <p:nvSpPr>
          <p:cNvPr id="4" name="TextBox 3"/>
          <p:cNvSpPr txBox="1"/>
          <p:nvPr/>
        </p:nvSpPr>
        <p:spPr>
          <a:xfrm>
            <a:off x="5071534" y="4411134"/>
            <a:ext cx="6968066" cy="830997"/>
          </a:xfrm>
          <a:prstGeom prst="rect">
            <a:avLst/>
          </a:prstGeom>
          <a:noFill/>
        </p:spPr>
        <p:txBody>
          <a:bodyPr wrap="square" rtlCol="0">
            <a:spAutoFit/>
          </a:bodyPr>
          <a:lstStyle/>
          <a:p>
            <a:r>
              <a:rPr lang="en-US" sz="2400" dirty="0">
                <a:solidFill>
                  <a:schemeClr val="bg1"/>
                </a:solidFill>
              </a:rPr>
              <a:t>The graph above represents the control condition. Explain why the data is consistent with this claim.</a:t>
            </a:r>
          </a:p>
        </p:txBody>
      </p:sp>
      <p:sp>
        <p:nvSpPr>
          <p:cNvPr id="5" name="TextBox 4"/>
          <p:cNvSpPr txBox="1"/>
          <p:nvPr/>
        </p:nvSpPr>
        <p:spPr>
          <a:xfrm>
            <a:off x="5071534" y="5621867"/>
            <a:ext cx="6968066" cy="461665"/>
          </a:xfrm>
          <a:prstGeom prst="rect">
            <a:avLst/>
          </a:prstGeom>
          <a:noFill/>
        </p:spPr>
        <p:txBody>
          <a:bodyPr wrap="square" rtlCol="0">
            <a:spAutoFit/>
          </a:bodyPr>
          <a:lstStyle/>
          <a:p>
            <a:r>
              <a:rPr lang="en-US" sz="2400" dirty="0">
                <a:solidFill>
                  <a:schemeClr val="bg1"/>
                </a:solidFill>
              </a:rPr>
              <a:t>Explain why we need a control group</a:t>
            </a:r>
          </a:p>
        </p:txBody>
      </p:sp>
    </p:spTree>
    <p:extLst>
      <p:ext uri="{BB962C8B-B14F-4D97-AF65-F5344CB8AC3E}">
        <p14:creationId xmlns:p14="http://schemas.microsoft.com/office/powerpoint/2010/main" val="73419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7625" y="492369"/>
            <a:ext cx="3376246" cy="1200329"/>
          </a:xfrm>
          <a:prstGeom prst="rect">
            <a:avLst/>
          </a:prstGeom>
          <a:noFill/>
        </p:spPr>
        <p:txBody>
          <a:bodyPr wrap="square" rtlCol="0">
            <a:spAutoFit/>
          </a:bodyPr>
          <a:lstStyle/>
          <a:p>
            <a:r>
              <a:rPr lang="en-US" sz="2400" dirty="0">
                <a:solidFill>
                  <a:schemeClr val="bg1"/>
                </a:solidFill>
              </a:rPr>
              <a:t>Write down 5 observations about the graph to the right</a:t>
            </a:r>
          </a:p>
        </p:txBody>
      </p:sp>
      <p:pic>
        <p:nvPicPr>
          <p:cNvPr id="2" name="Picture 1"/>
          <p:cNvPicPr>
            <a:picLocks noChangeAspect="1"/>
          </p:cNvPicPr>
          <p:nvPr/>
        </p:nvPicPr>
        <p:blipFill>
          <a:blip r:embed="rId2"/>
          <a:stretch>
            <a:fillRect/>
          </a:stretch>
        </p:blipFill>
        <p:spPr>
          <a:xfrm>
            <a:off x="4016444" y="492368"/>
            <a:ext cx="6916599" cy="4110033"/>
          </a:xfrm>
          <a:prstGeom prst="rect">
            <a:avLst/>
          </a:prstGeom>
        </p:spPr>
      </p:pic>
    </p:spTree>
    <p:extLst>
      <p:ext uri="{BB962C8B-B14F-4D97-AF65-F5344CB8AC3E}">
        <p14:creationId xmlns:p14="http://schemas.microsoft.com/office/powerpoint/2010/main" val="1649564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7625" y="492369"/>
            <a:ext cx="3635324" cy="1200329"/>
          </a:xfrm>
          <a:prstGeom prst="rect">
            <a:avLst/>
          </a:prstGeom>
          <a:noFill/>
        </p:spPr>
        <p:txBody>
          <a:bodyPr wrap="square" rtlCol="0">
            <a:spAutoFit/>
          </a:bodyPr>
          <a:lstStyle/>
          <a:p>
            <a:r>
              <a:rPr lang="en-US" sz="2400" dirty="0">
                <a:solidFill>
                  <a:schemeClr val="bg1"/>
                </a:solidFill>
              </a:rPr>
              <a:t>How does breathing into a bag affect tidal volume and ventilation rate?</a:t>
            </a:r>
          </a:p>
        </p:txBody>
      </p:sp>
      <p:sp>
        <p:nvSpPr>
          <p:cNvPr id="2" name="TextBox 1"/>
          <p:cNvSpPr txBox="1"/>
          <p:nvPr/>
        </p:nvSpPr>
        <p:spPr>
          <a:xfrm>
            <a:off x="337625" y="2110154"/>
            <a:ext cx="3319975" cy="1200329"/>
          </a:xfrm>
          <a:prstGeom prst="rect">
            <a:avLst/>
          </a:prstGeom>
          <a:noFill/>
        </p:spPr>
        <p:txBody>
          <a:bodyPr wrap="square" rtlCol="0">
            <a:spAutoFit/>
          </a:bodyPr>
          <a:lstStyle/>
          <a:p>
            <a:r>
              <a:rPr lang="en-US" sz="2400" dirty="0">
                <a:solidFill>
                  <a:schemeClr val="bg1"/>
                </a:solidFill>
              </a:rPr>
              <a:t>What is happening to the amount of oxygen in the bag over time?</a:t>
            </a:r>
          </a:p>
        </p:txBody>
      </p:sp>
      <p:sp>
        <p:nvSpPr>
          <p:cNvPr id="5" name="TextBox 4"/>
          <p:cNvSpPr txBox="1"/>
          <p:nvPr/>
        </p:nvSpPr>
        <p:spPr>
          <a:xfrm>
            <a:off x="337625" y="5641145"/>
            <a:ext cx="10100603" cy="461665"/>
          </a:xfrm>
          <a:prstGeom prst="rect">
            <a:avLst/>
          </a:prstGeom>
          <a:noFill/>
        </p:spPr>
        <p:txBody>
          <a:bodyPr wrap="square" rtlCol="0">
            <a:spAutoFit/>
          </a:bodyPr>
          <a:lstStyle/>
          <a:p>
            <a:r>
              <a:rPr lang="en-US" sz="2400" dirty="0">
                <a:solidFill>
                  <a:schemeClr val="bg1"/>
                </a:solidFill>
              </a:rPr>
              <a:t>Why is the amount of carbon dioxide and oxygen in the bag changing?</a:t>
            </a:r>
          </a:p>
        </p:txBody>
      </p:sp>
      <p:sp>
        <p:nvSpPr>
          <p:cNvPr id="6" name="TextBox 5"/>
          <p:cNvSpPr txBox="1"/>
          <p:nvPr/>
        </p:nvSpPr>
        <p:spPr>
          <a:xfrm>
            <a:off x="337625" y="3791744"/>
            <a:ext cx="3319975" cy="1569660"/>
          </a:xfrm>
          <a:prstGeom prst="rect">
            <a:avLst/>
          </a:prstGeom>
          <a:noFill/>
        </p:spPr>
        <p:txBody>
          <a:bodyPr wrap="square" rtlCol="0">
            <a:spAutoFit/>
          </a:bodyPr>
          <a:lstStyle/>
          <a:p>
            <a:r>
              <a:rPr lang="en-US" sz="2400" dirty="0">
                <a:solidFill>
                  <a:schemeClr val="bg1"/>
                </a:solidFill>
              </a:rPr>
              <a:t>What is happening to the amount of carbon dioxide in the bag over time?</a:t>
            </a:r>
          </a:p>
        </p:txBody>
      </p:sp>
      <p:pic>
        <p:nvPicPr>
          <p:cNvPr id="7" name="Picture 6"/>
          <p:cNvPicPr>
            <a:picLocks noChangeAspect="1"/>
          </p:cNvPicPr>
          <p:nvPr/>
        </p:nvPicPr>
        <p:blipFill>
          <a:blip r:embed="rId2"/>
          <a:stretch>
            <a:fillRect/>
          </a:stretch>
        </p:blipFill>
        <p:spPr>
          <a:xfrm>
            <a:off x="4503461" y="837786"/>
            <a:ext cx="6819385" cy="4052266"/>
          </a:xfrm>
          <a:prstGeom prst="rect">
            <a:avLst/>
          </a:prstGeom>
        </p:spPr>
      </p:pic>
    </p:spTree>
    <p:extLst>
      <p:ext uri="{BB962C8B-B14F-4D97-AF65-F5344CB8AC3E}">
        <p14:creationId xmlns:p14="http://schemas.microsoft.com/office/powerpoint/2010/main" val="1631810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7287" y="612500"/>
            <a:ext cx="3635324" cy="3416320"/>
          </a:xfrm>
          <a:prstGeom prst="rect">
            <a:avLst/>
          </a:prstGeom>
          <a:noFill/>
        </p:spPr>
        <p:txBody>
          <a:bodyPr wrap="square" rtlCol="0">
            <a:spAutoFit/>
          </a:bodyPr>
          <a:lstStyle/>
          <a:p>
            <a:r>
              <a:rPr lang="en-US" sz="2400" dirty="0">
                <a:solidFill>
                  <a:schemeClr val="bg1"/>
                </a:solidFill>
              </a:rPr>
              <a:t>Let’s imagine a situation where we could keep the body supplied with an adequate supply of oxygen by alternative means. Justify why breathing into a bag would increase tidal volume and ventilation rate?</a:t>
            </a:r>
          </a:p>
        </p:txBody>
      </p:sp>
      <p:pic>
        <p:nvPicPr>
          <p:cNvPr id="5" name="Picture 4"/>
          <p:cNvPicPr>
            <a:picLocks noChangeAspect="1"/>
          </p:cNvPicPr>
          <p:nvPr/>
        </p:nvPicPr>
        <p:blipFill>
          <a:blip r:embed="rId2"/>
          <a:stretch>
            <a:fillRect/>
          </a:stretch>
        </p:blipFill>
        <p:spPr>
          <a:xfrm>
            <a:off x="1485536" y="4316493"/>
            <a:ext cx="10428913" cy="2447778"/>
          </a:xfrm>
          <a:prstGeom prst="rect">
            <a:avLst/>
          </a:prstGeom>
        </p:spPr>
      </p:pic>
      <p:pic>
        <p:nvPicPr>
          <p:cNvPr id="2" name="Picture 1"/>
          <p:cNvPicPr>
            <a:picLocks noChangeAspect="1"/>
          </p:cNvPicPr>
          <p:nvPr/>
        </p:nvPicPr>
        <p:blipFill>
          <a:blip r:embed="rId3"/>
          <a:stretch>
            <a:fillRect/>
          </a:stretch>
        </p:blipFill>
        <p:spPr>
          <a:xfrm>
            <a:off x="4513400" y="251376"/>
            <a:ext cx="6267423" cy="3724275"/>
          </a:xfrm>
          <a:prstGeom prst="rect">
            <a:avLst/>
          </a:prstGeom>
        </p:spPr>
      </p:pic>
    </p:spTree>
    <p:extLst>
      <p:ext uri="{BB962C8B-B14F-4D97-AF65-F5344CB8AC3E}">
        <p14:creationId xmlns:p14="http://schemas.microsoft.com/office/powerpoint/2010/main" val="2814919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7505" y="605118"/>
            <a:ext cx="7987553" cy="830997"/>
          </a:xfrm>
          <a:prstGeom prst="rect">
            <a:avLst/>
          </a:prstGeom>
          <a:noFill/>
        </p:spPr>
        <p:txBody>
          <a:bodyPr wrap="square" rtlCol="0">
            <a:spAutoFit/>
          </a:bodyPr>
          <a:lstStyle/>
          <a:p>
            <a:r>
              <a:rPr lang="en-US" sz="2400" dirty="0">
                <a:solidFill>
                  <a:schemeClr val="bg1"/>
                </a:solidFill>
              </a:rPr>
              <a:t>If you started to hypoventilate, predict what would happen to the following and explain why:</a:t>
            </a:r>
          </a:p>
        </p:txBody>
      </p:sp>
      <p:sp>
        <p:nvSpPr>
          <p:cNvPr id="3" name="TextBox 2"/>
          <p:cNvSpPr txBox="1"/>
          <p:nvPr/>
        </p:nvSpPr>
        <p:spPr>
          <a:xfrm>
            <a:off x="1456764" y="1712260"/>
            <a:ext cx="7987553"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chemeClr val="bg1"/>
                </a:solidFill>
              </a:rPr>
              <a:t>Cellular respiration</a:t>
            </a:r>
          </a:p>
          <a:p>
            <a:pPr marL="342900" indent="-342900">
              <a:buFont typeface="Arial" panose="020B0604020202020204" pitchFamily="34" charset="0"/>
              <a:buChar char="•"/>
            </a:pPr>
            <a:r>
              <a:rPr lang="en-US" sz="2400" dirty="0">
                <a:solidFill>
                  <a:schemeClr val="bg1"/>
                </a:solidFill>
              </a:rPr>
              <a:t>Blood O</a:t>
            </a:r>
            <a:r>
              <a:rPr lang="en-US" sz="2400" baseline="-25000" dirty="0">
                <a:solidFill>
                  <a:schemeClr val="bg1"/>
                </a:solidFill>
              </a:rPr>
              <a:t>2</a:t>
            </a:r>
            <a:r>
              <a:rPr lang="en-US" sz="2400" dirty="0">
                <a:solidFill>
                  <a:schemeClr val="bg1"/>
                </a:solidFill>
              </a:rPr>
              <a:t> concentration</a:t>
            </a:r>
          </a:p>
          <a:p>
            <a:pPr marL="342900" indent="-342900">
              <a:buFont typeface="Arial" panose="020B0604020202020204" pitchFamily="34" charset="0"/>
              <a:buChar char="•"/>
            </a:pPr>
            <a:r>
              <a:rPr lang="en-US" sz="2400" dirty="0">
                <a:solidFill>
                  <a:schemeClr val="bg1"/>
                </a:solidFill>
              </a:rPr>
              <a:t>Blood CO</a:t>
            </a:r>
            <a:r>
              <a:rPr lang="en-US" sz="2400" baseline="-25000" dirty="0">
                <a:solidFill>
                  <a:schemeClr val="bg1"/>
                </a:solidFill>
              </a:rPr>
              <a:t>2</a:t>
            </a:r>
            <a:r>
              <a:rPr lang="en-US" sz="2400" dirty="0">
                <a:solidFill>
                  <a:schemeClr val="bg1"/>
                </a:solidFill>
              </a:rPr>
              <a:t> concentration</a:t>
            </a:r>
          </a:p>
        </p:txBody>
      </p:sp>
      <p:sp>
        <p:nvSpPr>
          <p:cNvPr id="4" name="TextBox 3"/>
          <p:cNvSpPr txBox="1"/>
          <p:nvPr/>
        </p:nvSpPr>
        <p:spPr>
          <a:xfrm>
            <a:off x="887505" y="3188734"/>
            <a:ext cx="7987553" cy="830997"/>
          </a:xfrm>
          <a:prstGeom prst="rect">
            <a:avLst/>
          </a:prstGeom>
          <a:noFill/>
        </p:spPr>
        <p:txBody>
          <a:bodyPr wrap="square" rtlCol="0">
            <a:spAutoFit/>
          </a:bodyPr>
          <a:lstStyle/>
          <a:p>
            <a:r>
              <a:rPr lang="en-US" sz="2400" dirty="0">
                <a:solidFill>
                  <a:schemeClr val="bg1"/>
                </a:solidFill>
              </a:rPr>
              <a:t>If you started to hyperventilate, predict what would happen to the following and explain why:</a:t>
            </a:r>
          </a:p>
        </p:txBody>
      </p:sp>
      <p:sp>
        <p:nvSpPr>
          <p:cNvPr id="5" name="TextBox 4"/>
          <p:cNvSpPr txBox="1"/>
          <p:nvPr/>
        </p:nvSpPr>
        <p:spPr>
          <a:xfrm>
            <a:off x="1456763" y="4295876"/>
            <a:ext cx="7987553"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chemeClr val="bg1"/>
                </a:solidFill>
              </a:rPr>
              <a:t>Cellular respiration</a:t>
            </a:r>
          </a:p>
          <a:p>
            <a:pPr marL="342900" indent="-342900">
              <a:buFont typeface="Arial" panose="020B0604020202020204" pitchFamily="34" charset="0"/>
              <a:buChar char="•"/>
            </a:pPr>
            <a:r>
              <a:rPr lang="en-US" sz="2400" dirty="0">
                <a:solidFill>
                  <a:schemeClr val="bg1"/>
                </a:solidFill>
              </a:rPr>
              <a:t>Blood O</a:t>
            </a:r>
            <a:r>
              <a:rPr lang="en-US" sz="2400" baseline="-25000" dirty="0">
                <a:solidFill>
                  <a:schemeClr val="bg1"/>
                </a:solidFill>
              </a:rPr>
              <a:t>2</a:t>
            </a:r>
            <a:r>
              <a:rPr lang="en-US" sz="2400" dirty="0">
                <a:solidFill>
                  <a:schemeClr val="bg1"/>
                </a:solidFill>
              </a:rPr>
              <a:t> concentration</a:t>
            </a:r>
          </a:p>
          <a:p>
            <a:pPr marL="342900" indent="-342900">
              <a:buFont typeface="Arial" panose="020B0604020202020204" pitchFamily="34" charset="0"/>
              <a:buChar char="•"/>
            </a:pPr>
            <a:r>
              <a:rPr lang="en-US" sz="2400" dirty="0">
                <a:solidFill>
                  <a:schemeClr val="bg1"/>
                </a:solidFill>
              </a:rPr>
              <a:t>Blood CO</a:t>
            </a:r>
            <a:r>
              <a:rPr lang="en-US" sz="2400" baseline="-25000" dirty="0">
                <a:solidFill>
                  <a:schemeClr val="bg1"/>
                </a:solidFill>
              </a:rPr>
              <a:t>2</a:t>
            </a:r>
            <a:r>
              <a:rPr lang="en-US" sz="2400" dirty="0">
                <a:solidFill>
                  <a:schemeClr val="bg1"/>
                </a:solidFill>
              </a:rPr>
              <a:t> concentration</a:t>
            </a:r>
          </a:p>
        </p:txBody>
      </p:sp>
    </p:spTree>
    <p:extLst>
      <p:ext uri="{BB962C8B-B14F-4D97-AF65-F5344CB8AC3E}">
        <p14:creationId xmlns:p14="http://schemas.microsoft.com/office/powerpoint/2010/main" val="2822401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9315" y="1553029"/>
            <a:ext cx="7487785" cy="461665"/>
          </a:xfrm>
          <a:prstGeom prst="rect">
            <a:avLst/>
          </a:prstGeom>
          <a:noFill/>
        </p:spPr>
        <p:txBody>
          <a:bodyPr wrap="square" rtlCol="0">
            <a:spAutoFit/>
          </a:bodyPr>
          <a:lstStyle/>
          <a:p>
            <a:r>
              <a:rPr lang="en-US" sz="2400" dirty="0">
                <a:solidFill>
                  <a:schemeClr val="bg1"/>
                </a:solidFill>
              </a:rPr>
              <a:t>Patterns</a:t>
            </a:r>
          </a:p>
        </p:txBody>
      </p:sp>
      <p:sp>
        <p:nvSpPr>
          <p:cNvPr id="10" name="Rectangle 6"/>
          <p:cNvSpPr>
            <a:spLocks noChangeArrowheads="1"/>
          </p:cNvSpPr>
          <p:nvPr/>
        </p:nvSpPr>
        <p:spPr bwMode="auto">
          <a:xfrm>
            <a:off x="701003" y="3197547"/>
            <a:ext cx="10697028"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lvl="0" indent="-342900" eaLnBrk="0" fontAlgn="base" hangingPunct="0">
              <a:spcBef>
                <a:spcPct val="0"/>
              </a:spcBef>
              <a:spcAft>
                <a:spcPct val="0"/>
              </a:spcAft>
              <a:buFont typeface="Arial" panose="020B0604020202020204" pitchFamily="34" charset="0"/>
              <a:buChar char="•"/>
            </a:pPr>
            <a:r>
              <a:rPr lang="en-US" sz="2400" dirty="0">
                <a:solidFill>
                  <a:schemeClr val="bg1"/>
                </a:solidFill>
              </a:rPr>
              <a:t>Different patterns may be observed at each of the scales at which a system is studied and can provide evidence for causality in explanations of phenomena</a:t>
            </a:r>
            <a:r>
              <a:rPr lang="en-US" altLang="en-US" sz="2400" dirty="0">
                <a:solidFill>
                  <a:schemeClr val="bg1"/>
                </a:solidFill>
              </a:rPr>
              <a:t>.</a:t>
            </a:r>
          </a:p>
          <a:p>
            <a:pPr marL="342900" lvl="0" indent="-342900" eaLnBrk="0" fontAlgn="base" hangingPunct="0">
              <a:spcBef>
                <a:spcPct val="0"/>
              </a:spcBef>
              <a:spcAft>
                <a:spcPct val="0"/>
              </a:spcAft>
              <a:buFont typeface="Arial" panose="020B0604020202020204" pitchFamily="34" charset="0"/>
              <a:buChar char="•"/>
            </a:pPr>
            <a:r>
              <a:rPr lang="en-US" sz="2400" dirty="0">
                <a:solidFill>
                  <a:schemeClr val="bg1"/>
                </a:solidFill>
              </a:rPr>
              <a:t>Mathematical representations are needed to identify some patterns.</a:t>
            </a:r>
            <a:endParaRPr lang="en-US" altLang="en-US" sz="2400" dirty="0">
              <a:solidFill>
                <a:schemeClr val="bg1"/>
              </a:solidFill>
            </a:endParaRPr>
          </a:p>
          <a:p>
            <a:pPr marL="342900" indent="-342900" eaLnBrk="0" fontAlgn="base" hangingPunct="0">
              <a:spcBef>
                <a:spcPct val="0"/>
              </a:spcBef>
              <a:spcAft>
                <a:spcPct val="0"/>
              </a:spcAft>
              <a:buFont typeface="Arial" panose="020B0604020202020204" pitchFamily="34" charset="0"/>
              <a:buChar char="•"/>
            </a:pPr>
            <a:r>
              <a:rPr lang="en-US" sz="2400" dirty="0">
                <a:solidFill>
                  <a:schemeClr val="bg1"/>
                </a:solidFill>
              </a:rPr>
              <a:t>Empirical evidence is needed to identify patterns.</a:t>
            </a:r>
          </a:p>
          <a:p>
            <a:pPr marL="342900" lvl="0" indent="-342900" eaLnBrk="0" fontAlgn="base" hangingPunct="0">
              <a:spcBef>
                <a:spcPct val="0"/>
              </a:spcBef>
              <a:spcAft>
                <a:spcPct val="0"/>
              </a:spcAft>
              <a:buFont typeface="Arial" panose="020B0604020202020204" pitchFamily="34" charset="0"/>
              <a:buChar char="•"/>
            </a:pPr>
            <a:endParaRPr lang="en-US" altLang="en-US" sz="2400" dirty="0">
              <a:solidFill>
                <a:schemeClr val="bg1"/>
              </a:solidFill>
            </a:endParaRPr>
          </a:p>
        </p:txBody>
      </p:sp>
      <p:sp>
        <p:nvSpPr>
          <p:cNvPr id="11" name="TextBox 10"/>
          <p:cNvSpPr txBox="1"/>
          <p:nvPr/>
        </p:nvSpPr>
        <p:spPr>
          <a:xfrm>
            <a:off x="2917372" y="464457"/>
            <a:ext cx="5921828" cy="615553"/>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3400" dirty="0">
                <a:solidFill>
                  <a:schemeClr val="bg1"/>
                </a:solidFill>
              </a:rPr>
              <a:t>Crosscutting concepts in science</a:t>
            </a:r>
          </a:p>
        </p:txBody>
      </p:sp>
      <p:sp>
        <p:nvSpPr>
          <p:cNvPr id="12" name="TextBox 11"/>
          <p:cNvSpPr txBox="1"/>
          <p:nvPr/>
        </p:nvSpPr>
        <p:spPr>
          <a:xfrm>
            <a:off x="1604865" y="2487713"/>
            <a:ext cx="8229600" cy="461665"/>
          </a:xfrm>
          <a:prstGeom prst="rect">
            <a:avLst/>
          </a:prstGeom>
          <a:noFill/>
        </p:spPr>
        <p:txBody>
          <a:bodyPr wrap="square" rtlCol="0">
            <a:spAutoFit/>
          </a:bodyPr>
          <a:lstStyle/>
          <a:p>
            <a:r>
              <a:rPr lang="en-US" sz="2400" dirty="0">
                <a:solidFill>
                  <a:schemeClr val="bg1"/>
                </a:solidFill>
              </a:rPr>
              <a:t>How was the following demonstrated in this lab?</a:t>
            </a:r>
          </a:p>
        </p:txBody>
      </p:sp>
    </p:spTree>
    <p:extLst>
      <p:ext uri="{BB962C8B-B14F-4D97-AF65-F5344CB8AC3E}">
        <p14:creationId xmlns:p14="http://schemas.microsoft.com/office/powerpoint/2010/main" val="3994474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51429" y="783771"/>
            <a:ext cx="8621485" cy="1938992"/>
          </a:xfrm>
          <a:prstGeom prst="rect">
            <a:avLst/>
          </a:prstGeom>
          <a:noFill/>
        </p:spPr>
        <p:txBody>
          <a:bodyPr wrap="square" rtlCol="0">
            <a:spAutoFit/>
          </a:bodyPr>
          <a:lstStyle/>
          <a:p>
            <a:pPr algn="ctr"/>
            <a:r>
              <a:rPr lang="en-US" sz="2400" dirty="0">
                <a:solidFill>
                  <a:schemeClr val="bg1"/>
                </a:solidFill>
              </a:rPr>
              <a:t>What were some strengths of the way you planned or carried out your investigation? </a:t>
            </a:r>
          </a:p>
          <a:p>
            <a:pPr algn="ctr"/>
            <a:endParaRPr lang="en-US" sz="2400" dirty="0">
              <a:solidFill>
                <a:schemeClr val="bg1"/>
              </a:solidFill>
            </a:endParaRPr>
          </a:p>
          <a:p>
            <a:pPr algn="ctr"/>
            <a:r>
              <a:rPr lang="en-US" sz="2400" dirty="0">
                <a:solidFill>
                  <a:schemeClr val="bg1"/>
                </a:solidFill>
              </a:rPr>
              <a:t>(What made it scientific?)</a:t>
            </a:r>
          </a:p>
          <a:p>
            <a:endParaRPr lang="en-US" sz="2400" dirty="0">
              <a:solidFill>
                <a:schemeClr val="bg1"/>
              </a:solidFill>
            </a:endParaRPr>
          </a:p>
        </p:txBody>
      </p:sp>
    </p:spTree>
    <p:extLst>
      <p:ext uri="{BB962C8B-B14F-4D97-AF65-F5344CB8AC3E}">
        <p14:creationId xmlns:p14="http://schemas.microsoft.com/office/powerpoint/2010/main" val="1325706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9315" y="1553029"/>
            <a:ext cx="7487785" cy="461665"/>
          </a:xfrm>
          <a:prstGeom prst="rect">
            <a:avLst/>
          </a:prstGeom>
          <a:noFill/>
        </p:spPr>
        <p:txBody>
          <a:bodyPr wrap="square" rtlCol="0">
            <a:spAutoFit/>
          </a:bodyPr>
          <a:lstStyle/>
          <a:p>
            <a:r>
              <a:rPr lang="en-US" sz="2400" dirty="0">
                <a:solidFill>
                  <a:schemeClr val="bg1"/>
                </a:solidFill>
              </a:rPr>
              <a:t>Cause and effect: Mechanism and Prediction</a:t>
            </a:r>
          </a:p>
        </p:txBody>
      </p:sp>
      <p:sp>
        <p:nvSpPr>
          <p:cNvPr id="10" name="Rectangle 6"/>
          <p:cNvSpPr>
            <a:spLocks noChangeArrowheads="1"/>
          </p:cNvSpPr>
          <p:nvPr/>
        </p:nvSpPr>
        <p:spPr bwMode="auto">
          <a:xfrm>
            <a:off x="824338" y="3237731"/>
            <a:ext cx="1069702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400" dirty="0">
                <a:solidFill>
                  <a:schemeClr val="bg1"/>
                </a:solidFill>
              </a:rPr>
              <a:t>Empirical evidence is required to differentiate between cause and correlation and make claims about specific causes and effects.</a:t>
            </a:r>
          </a:p>
          <a:p>
            <a:pPr marL="342900" lvl="0" indent="-342900" eaLnBrk="0" fontAlgn="base" hangingPunct="0">
              <a:spcBef>
                <a:spcPct val="0"/>
              </a:spcBef>
              <a:spcAft>
                <a:spcPct val="0"/>
              </a:spcAft>
              <a:buFont typeface="Arial" panose="020B0604020202020204" pitchFamily="34" charset="0"/>
              <a:buChar char="•"/>
            </a:pPr>
            <a:r>
              <a:rPr lang="en-US" sz="2400" dirty="0">
                <a:solidFill>
                  <a:schemeClr val="bg1"/>
                </a:solidFill>
              </a:rPr>
              <a:t>Changes in systems may have various causes that may not have equal effects.</a:t>
            </a:r>
            <a:endParaRPr lang="en-US" altLang="en-US" sz="2400" dirty="0">
              <a:solidFill>
                <a:schemeClr val="bg1"/>
              </a:solidFill>
            </a:endParaRPr>
          </a:p>
        </p:txBody>
      </p:sp>
      <p:sp>
        <p:nvSpPr>
          <p:cNvPr id="11" name="TextBox 10"/>
          <p:cNvSpPr txBox="1"/>
          <p:nvPr/>
        </p:nvSpPr>
        <p:spPr>
          <a:xfrm>
            <a:off x="2917372" y="464457"/>
            <a:ext cx="5921828" cy="615553"/>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3400" dirty="0">
                <a:solidFill>
                  <a:schemeClr val="bg1"/>
                </a:solidFill>
              </a:rPr>
              <a:t>Crosscutting concepts in science</a:t>
            </a:r>
          </a:p>
        </p:txBody>
      </p:sp>
      <p:sp>
        <p:nvSpPr>
          <p:cNvPr id="12" name="TextBox 11"/>
          <p:cNvSpPr txBox="1"/>
          <p:nvPr/>
        </p:nvSpPr>
        <p:spPr>
          <a:xfrm>
            <a:off x="1604865" y="2487713"/>
            <a:ext cx="8229600" cy="461665"/>
          </a:xfrm>
          <a:prstGeom prst="rect">
            <a:avLst/>
          </a:prstGeom>
          <a:noFill/>
        </p:spPr>
        <p:txBody>
          <a:bodyPr wrap="square" rtlCol="0">
            <a:spAutoFit/>
          </a:bodyPr>
          <a:lstStyle/>
          <a:p>
            <a:r>
              <a:rPr lang="en-US" sz="2400" dirty="0">
                <a:solidFill>
                  <a:schemeClr val="bg1"/>
                </a:solidFill>
              </a:rPr>
              <a:t>How was the following demonstrated in this lab?</a:t>
            </a:r>
          </a:p>
        </p:txBody>
      </p:sp>
    </p:spTree>
    <p:extLst>
      <p:ext uri="{BB962C8B-B14F-4D97-AF65-F5344CB8AC3E}">
        <p14:creationId xmlns:p14="http://schemas.microsoft.com/office/powerpoint/2010/main" val="1822164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9315" y="1553029"/>
            <a:ext cx="7487785" cy="461665"/>
          </a:xfrm>
          <a:prstGeom prst="rect">
            <a:avLst/>
          </a:prstGeom>
          <a:noFill/>
        </p:spPr>
        <p:txBody>
          <a:bodyPr wrap="square" rtlCol="0">
            <a:spAutoFit/>
          </a:bodyPr>
          <a:lstStyle/>
          <a:p>
            <a:r>
              <a:rPr lang="en-US" sz="2400" dirty="0">
                <a:solidFill>
                  <a:schemeClr val="bg1"/>
                </a:solidFill>
              </a:rPr>
              <a:t>Scale, Proportion, and Quantity</a:t>
            </a:r>
          </a:p>
        </p:txBody>
      </p:sp>
      <p:sp>
        <p:nvSpPr>
          <p:cNvPr id="10" name="Rectangle 6"/>
          <p:cNvSpPr>
            <a:spLocks noChangeArrowheads="1"/>
          </p:cNvSpPr>
          <p:nvPr/>
        </p:nvSpPr>
        <p:spPr bwMode="auto">
          <a:xfrm>
            <a:off x="938638" y="3237732"/>
            <a:ext cx="10697028"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lvl="0" indent="-342900" eaLnBrk="0" fontAlgn="base" hangingPunct="0">
              <a:spcBef>
                <a:spcPct val="0"/>
              </a:spcBef>
              <a:spcAft>
                <a:spcPct val="0"/>
              </a:spcAft>
              <a:buFont typeface="Arial" panose="020B0604020202020204" pitchFamily="34" charset="0"/>
              <a:buChar char="•"/>
            </a:pPr>
            <a:r>
              <a:rPr lang="en-US" sz="2400" dirty="0">
                <a:solidFill>
                  <a:schemeClr val="bg1"/>
                </a:solidFill>
              </a:rPr>
              <a:t>The significance of a phenomenon is dependent on the scale, proportion, and quantity at which it occurs.</a:t>
            </a:r>
          </a:p>
          <a:p>
            <a:pPr marL="342900" lvl="0" indent="-342900" eaLnBrk="0" fontAlgn="base" hangingPunct="0">
              <a:spcBef>
                <a:spcPct val="0"/>
              </a:spcBef>
              <a:spcAft>
                <a:spcPct val="0"/>
              </a:spcAft>
              <a:buFont typeface="Arial" panose="020B0604020202020204" pitchFamily="34" charset="0"/>
              <a:buChar char="•"/>
            </a:pPr>
            <a:r>
              <a:rPr lang="en-US" sz="2400" dirty="0">
                <a:solidFill>
                  <a:schemeClr val="bg1"/>
                </a:solidFill>
              </a:rPr>
              <a:t>Some systems can only be studied indirectly as they are too small, too large, too fast, or too slow to observe directly.</a:t>
            </a:r>
            <a:endParaRPr lang="en-US" altLang="en-US" sz="2400" dirty="0">
              <a:solidFill>
                <a:schemeClr val="bg1"/>
              </a:solidFill>
            </a:endParaRPr>
          </a:p>
        </p:txBody>
      </p:sp>
      <p:sp>
        <p:nvSpPr>
          <p:cNvPr id="11" name="TextBox 10"/>
          <p:cNvSpPr txBox="1"/>
          <p:nvPr/>
        </p:nvSpPr>
        <p:spPr>
          <a:xfrm>
            <a:off x="2917372" y="464457"/>
            <a:ext cx="5921828" cy="615553"/>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3400" dirty="0">
                <a:solidFill>
                  <a:schemeClr val="bg1"/>
                </a:solidFill>
              </a:rPr>
              <a:t>Crosscutting concepts in science</a:t>
            </a:r>
          </a:p>
        </p:txBody>
      </p:sp>
      <p:sp>
        <p:nvSpPr>
          <p:cNvPr id="12" name="TextBox 11"/>
          <p:cNvSpPr txBox="1"/>
          <p:nvPr/>
        </p:nvSpPr>
        <p:spPr>
          <a:xfrm>
            <a:off x="1604865" y="2487713"/>
            <a:ext cx="8229600" cy="461665"/>
          </a:xfrm>
          <a:prstGeom prst="rect">
            <a:avLst/>
          </a:prstGeom>
          <a:noFill/>
        </p:spPr>
        <p:txBody>
          <a:bodyPr wrap="square" rtlCol="0">
            <a:spAutoFit/>
          </a:bodyPr>
          <a:lstStyle/>
          <a:p>
            <a:r>
              <a:rPr lang="en-US" sz="2400" dirty="0">
                <a:solidFill>
                  <a:schemeClr val="bg1"/>
                </a:solidFill>
              </a:rPr>
              <a:t>How was the following demonstrated in this lab?</a:t>
            </a:r>
          </a:p>
        </p:txBody>
      </p:sp>
    </p:spTree>
    <p:extLst>
      <p:ext uri="{BB962C8B-B14F-4D97-AF65-F5344CB8AC3E}">
        <p14:creationId xmlns:p14="http://schemas.microsoft.com/office/powerpoint/2010/main" val="908729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9315" y="1553029"/>
            <a:ext cx="7487785" cy="461665"/>
          </a:xfrm>
          <a:prstGeom prst="rect">
            <a:avLst/>
          </a:prstGeom>
          <a:noFill/>
        </p:spPr>
        <p:txBody>
          <a:bodyPr wrap="square" rtlCol="0">
            <a:spAutoFit/>
          </a:bodyPr>
          <a:lstStyle/>
          <a:p>
            <a:r>
              <a:rPr lang="en-US" sz="2400" dirty="0">
                <a:solidFill>
                  <a:schemeClr val="bg1"/>
                </a:solidFill>
              </a:rPr>
              <a:t>Systems and System Models</a:t>
            </a:r>
          </a:p>
        </p:txBody>
      </p:sp>
      <p:sp>
        <p:nvSpPr>
          <p:cNvPr id="10" name="Rectangle 6"/>
          <p:cNvSpPr>
            <a:spLocks noChangeArrowheads="1"/>
          </p:cNvSpPr>
          <p:nvPr/>
        </p:nvSpPr>
        <p:spPr bwMode="auto">
          <a:xfrm>
            <a:off x="824338" y="3237730"/>
            <a:ext cx="1069702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lvl="0" indent="-342900" eaLnBrk="0" fontAlgn="base" hangingPunct="0">
              <a:spcBef>
                <a:spcPct val="0"/>
              </a:spcBef>
              <a:spcAft>
                <a:spcPct val="0"/>
              </a:spcAft>
              <a:buFont typeface="Arial" panose="020B0604020202020204" pitchFamily="34" charset="0"/>
              <a:buChar char="•"/>
            </a:pPr>
            <a:r>
              <a:rPr lang="en-US" sz="2400" dirty="0">
                <a:solidFill>
                  <a:schemeClr val="bg1"/>
                </a:solidFill>
              </a:rPr>
              <a:t>When investigating or describing a system, the boundaries and initial conditions of the system need to be defined and their inputs and outputs analyzed and described using models.</a:t>
            </a:r>
            <a:endParaRPr lang="en-US" altLang="en-US" sz="2400" dirty="0">
              <a:solidFill>
                <a:schemeClr val="bg1"/>
              </a:solidFill>
            </a:endParaRPr>
          </a:p>
        </p:txBody>
      </p:sp>
      <p:sp>
        <p:nvSpPr>
          <p:cNvPr id="11" name="TextBox 10"/>
          <p:cNvSpPr txBox="1"/>
          <p:nvPr/>
        </p:nvSpPr>
        <p:spPr>
          <a:xfrm>
            <a:off x="2917372" y="464457"/>
            <a:ext cx="5921828" cy="615553"/>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3400" dirty="0">
                <a:solidFill>
                  <a:schemeClr val="bg1"/>
                </a:solidFill>
              </a:rPr>
              <a:t>Crosscutting concepts in science</a:t>
            </a:r>
          </a:p>
        </p:txBody>
      </p:sp>
      <p:sp>
        <p:nvSpPr>
          <p:cNvPr id="12" name="TextBox 11"/>
          <p:cNvSpPr txBox="1"/>
          <p:nvPr/>
        </p:nvSpPr>
        <p:spPr>
          <a:xfrm>
            <a:off x="1604865" y="2487713"/>
            <a:ext cx="8229600" cy="461665"/>
          </a:xfrm>
          <a:prstGeom prst="rect">
            <a:avLst/>
          </a:prstGeom>
          <a:noFill/>
        </p:spPr>
        <p:txBody>
          <a:bodyPr wrap="square" rtlCol="0">
            <a:spAutoFit/>
          </a:bodyPr>
          <a:lstStyle/>
          <a:p>
            <a:r>
              <a:rPr lang="en-US" sz="2400" dirty="0">
                <a:solidFill>
                  <a:schemeClr val="bg1"/>
                </a:solidFill>
              </a:rPr>
              <a:t>How was the following demonstrated in this lab?</a:t>
            </a:r>
          </a:p>
        </p:txBody>
      </p:sp>
    </p:spTree>
    <p:extLst>
      <p:ext uri="{BB962C8B-B14F-4D97-AF65-F5344CB8AC3E}">
        <p14:creationId xmlns:p14="http://schemas.microsoft.com/office/powerpoint/2010/main" val="507061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9315" y="1553029"/>
            <a:ext cx="7487785" cy="461665"/>
          </a:xfrm>
          <a:prstGeom prst="rect">
            <a:avLst/>
          </a:prstGeom>
          <a:noFill/>
        </p:spPr>
        <p:txBody>
          <a:bodyPr wrap="square" rtlCol="0">
            <a:spAutoFit/>
          </a:bodyPr>
          <a:lstStyle/>
          <a:p>
            <a:r>
              <a:rPr lang="en-US" sz="2400" dirty="0">
                <a:solidFill>
                  <a:schemeClr val="bg1"/>
                </a:solidFill>
              </a:rPr>
              <a:t>Energy and Matter: Flows, Cycles, and Conservation</a:t>
            </a:r>
          </a:p>
        </p:txBody>
      </p:sp>
      <p:sp>
        <p:nvSpPr>
          <p:cNvPr id="10" name="Rectangle 6"/>
          <p:cNvSpPr>
            <a:spLocks noChangeArrowheads="1"/>
          </p:cNvSpPr>
          <p:nvPr/>
        </p:nvSpPr>
        <p:spPr bwMode="auto">
          <a:xfrm>
            <a:off x="824338" y="3422396"/>
            <a:ext cx="1069702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lvl="0" indent="-342900" eaLnBrk="0" fontAlgn="base" hangingPunct="0">
              <a:spcBef>
                <a:spcPct val="0"/>
              </a:spcBef>
              <a:spcAft>
                <a:spcPct val="0"/>
              </a:spcAft>
              <a:buFont typeface="Arial" panose="020B0604020202020204" pitchFamily="34" charset="0"/>
              <a:buChar char="•"/>
            </a:pPr>
            <a:r>
              <a:rPr lang="en-US" sz="2400" dirty="0">
                <a:solidFill>
                  <a:schemeClr val="bg1"/>
                </a:solidFill>
              </a:rPr>
              <a:t>Changes of energy and matter in a system can be described in terms of energy and matter flows into, out of, and within that system</a:t>
            </a:r>
            <a:endParaRPr lang="en-US" altLang="en-US" sz="2400" dirty="0">
              <a:solidFill>
                <a:schemeClr val="bg1"/>
              </a:solidFill>
            </a:endParaRPr>
          </a:p>
        </p:txBody>
      </p:sp>
      <p:sp>
        <p:nvSpPr>
          <p:cNvPr id="11" name="TextBox 10"/>
          <p:cNvSpPr txBox="1"/>
          <p:nvPr/>
        </p:nvSpPr>
        <p:spPr>
          <a:xfrm>
            <a:off x="2917372" y="464457"/>
            <a:ext cx="5921828" cy="615553"/>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3400" dirty="0">
                <a:solidFill>
                  <a:schemeClr val="bg1"/>
                </a:solidFill>
              </a:rPr>
              <a:t>Crosscutting concepts in science</a:t>
            </a:r>
          </a:p>
        </p:txBody>
      </p:sp>
      <p:sp>
        <p:nvSpPr>
          <p:cNvPr id="12" name="TextBox 11"/>
          <p:cNvSpPr txBox="1"/>
          <p:nvPr/>
        </p:nvSpPr>
        <p:spPr>
          <a:xfrm>
            <a:off x="1604865" y="2487713"/>
            <a:ext cx="8229600" cy="461665"/>
          </a:xfrm>
          <a:prstGeom prst="rect">
            <a:avLst/>
          </a:prstGeom>
          <a:noFill/>
        </p:spPr>
        <p:txBody>
          <a:bodyPr wrap="square" rtlCol="0">
            <a:spAutoFit/>
          </a:bodyPr>
          <a:lstStyle/>
          <a:p>
            <a:r>
              <a:rPr lang="en-US" sz="2400" dirty="0">
                <a:solidFill>
                  <a:schemeClr val="bg1"/>
                </a:solidFill>
              </a:rPr>
              <a:t>How was the following demonstrated in this lab?</a:t>
            </a:r>
          </a:p>
        </p:txBody>
      </p:sp>
    </p:spTree>
    <p:extLst>
      <p:ext uri="{BB962C8B-B14F-4D97-AF65-F5344CB8AC3E}">
        <p14:creationId xmlns:p14="http://schemas.microsoft.com/office/powerpoint/2010/main" val="216230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3845" y="3739051"/>
            <a:ext cx="8548913" cy="1655518"/>
          </a:xfrm>
          <a:prstGeom prst="rect">
            <a:avLst/>
          </a:prstGeom>
        </p:spPr>
        <p:txBody>
          <a:bodyPr wrap="square">
            <a:spAutoFit/>
          </a:bodyPr>
          <a:lstStyle/>
          <a:p>
            <a:pPr marL="342900" indent="-342900">
              <a:lnSpc>
                <a:spcPct val="107000"/>
              </a:lnSpc>
              <a:spcAft>
                <a:spcPts val="800"/>
              </a:spcAft>
              <a:buFont typeface="Arial" panose="020B0604020202020204" pitchFamily="34" charset="0"/>
              <a:buChar char="•"/>
            </a:pPr>
            <a:r>
              <a:rPr lang="en-US" sz="2400" dirty="0">
                <a:solidFill>
                  <a:schemeClr val="bg1"/>
                </a:solidFill>
              </a:rPr>
              <a:t>The functions and properties of natural and designed objects and systems can be inferred from their overall structure, the way their components are shaped and used, and the molecular substructures of its various materials.</a:t>
            </a:r>
          </a:p>
        </p:txBody>
      </p:sp>
      <p:sp>
        <p:nvSpPr>
          <p:cNvPr id="3" name="TextBox 2"/>
          <p:cNvSpPr txBox="1"/>
          <p:nvPr/>
        </p:nvSpPr>
        <p:spPr>
          <a:xfrm>
            <a:off x="725714" y="1843313"/>
            <a:ext cx="8142514" cy="461665"/>
          </a:xfrm>
          <a:prstGeom prst="rect">
            <a:avLst/>
          </a:prstGeom>
          <a:noFill/>
        </p:spPr>
        <p:txBody>
          <a:bodyPr wrap="square" rtlCol="0">
            <a:spAutoFit/>
          </a:bodyPr>
          <a:lstStyle/>
          <a:p>
            <a:r>
              <a:rPr lang="en-US" sz="2400" dirty="0">
                <a:solidFill>
                  <a:schemeClr val="bg1"/>
                </a:solidFill>
              </a:rPr>
              <a:t>Structure and Function</a:t>
            </a:r>
          </a:p>
        </p:txBody>
      </p:sp>
      <p:sp>
        <p:nvSpPr>
          <p:cNvPr id="4" name="TextBox 3"/>
          <p:cNvSpPr txBox="1"/>
          <p:nvPr/>
        </p:nvSpPr>
        <p:spPr>
          <a:xfrm>
            <a:off x="2917372" y="464457"/>
            <a:ext cx="5921828" cy="615553"/>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3400" dirty="0">
                <a:solidFill>
                  <a:schemeClr val="bg1"/>
                </a:solidFill>
              </a:rPr>
              <a:t>Crosscutting concepts in science</a:t>
            </a:r>
          </a:p>
        </p:txBody>
      </p:sp>
      <p:sp>
        <p:nvSpPr>
          <p:cNvPr id="5" name="TextBox 4"/>
          <p:cNvSpPr txBox="1"/>
          <p:nvPr/>
        </p:nvSpPr>
        <p:spPr>
          <a:xfrm>
            <a:off x="970384" y="2707523"/>
            <a:ext cx="8229600" cy="461665"/>
          </a:xfrm>
          <a:prstGeom prst="rect">
            <a:avLst/>
          </a:prstGeom>
          <a:noFill/>
        </p:spPr>
        <p:txBody>
          <a:bodyPr wrap="square" rtlCol="0">
            <a:spAutoFit/>
          </a:bodyPr>
          <a:lstStyle/>
          <a:p>
            <a:r>
              <a:rPr lang="en-US" sz="2400" dirty="0">
                <a:solidFill>
                  <a:schemeClr val="bg1"/>
                </a:solidFill>
              </a:rPr>
              <a:t>How was the following demonstrated in this lab?</a:t>
            </a:r>
          </a:p>
        </p:txBody>
      </p:sp>
    </p:spTree>
    <p:extLst>
      <p:ext uri="{BB962C8B-B14F-4D97-AF65-F5344CB8AC3E}">
        <p14:creationId xmlns:p14="http://schemas.microsoft.com/office/powerpoint/2010/main" val="3353296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2898" y="3440286"/>
            <a:ext cx="8548913" cy="3561488"/>
          </a:xfrm>
          <a:prstGeom prst="rect">
            <a:avLst/>
          </a:prstGeom>
        </p:spPr>
        <p:txBody>
          <a:bodyPr wrap="square">
            <a:spAutoFit/>
          </a:bodyPr>
          <a:lstStyle/>
          <a:p>
            <a:pPr marL="342900" indent="-342900">
              <a:lnSpc>
                <a:spcPct val="107000"/>
              </a:lnSpc>
              <a:spcAft>
                <a:spcPts val="800"/>
              </a:spcAft>
              <a:buFont typeface="Arial" panose="020B0604020202020204" pitchFamily="34" charset="0"/>
              <a:buChar char="•"/>
            </a:pPr>
            <a:r>
              <a:rPr lang="en-US" sz="2400" dirty="0">
                <a:solidFill>
                  <a:schemeClr val="bg1"/>
                </a:solidFill>
              </a:rPr>
              <a:t>Much of science deals with constructing explanations of how things change and how they remain stable</a:t>
            </a:r>
          </a:p>
          <a:p>
            <a:pPr marL="342900" indent="-342900">
              <a:lnSpc>
                <a:spcPct val="107000"/>
              </a:lnSpc>
              <a:spcAft>
                <a:spcPts val="800"/>
              </a:spcAft>
              <a:buFont typeface="Arial" panose="020B0604020202020204" pitchFamily="34" charset="0"/>
              <a:buChar char="•"/>
            </a:pPr>
            <a:r>
              <a:rPr lang="en-US" sz="2400" dirty="0">
                <a:solidFill>
                  <a:schemeClr val="bg1"/>
                </a:solidFill>
              </a:rPr>
              <a:t>Change and rates of change can be quantified and modeled over very short or very long periods of time. Some system changes are irreversible</a:t>
            </a:r>
          </a:p>
          <a:p>
            <a:pPr marL="342900" indent="-342900">
              <a:lnSpc>
                <a:spcPct val="107000"/>
              </a:lnSpc>
              <a:spcAft>
                <a:spcPts val="800"/>
              </a:spcAft>
              <a:buFont typeface="Arial" panose="020B0604020202020204" pitchFamily="34" charset="0"/>
              <a:buChar char="•"/>
            </a:pPr>
            <a:r>
              <a:rPr lang="en-US" sz="2400" dirty="0">
                <a:solidFill>
                  <a:schemeClr val="bg1"/>
                </a:solidFill>
              </a:rPr>
              <a:t>Feedback (negative or positive) can stabilize or destabilize a system.</a:t>
            </a:r>
          </a:p>
          <a:p>
            <a:pPr marL="342900" indent="-342900">
              <a:lnSpc>
                <a:spcPct val="107000"/>
              </a:lnSpc>
              <a:spcAft>
                <a:spcPts val="800"/>
              </a:spcAft>
              <a:buFont typeface="Arial" panose="020B0604020202020204" pitchFamily="34" charset="0"/>
              <a:buChar char="•"/>
            </a:pPr>
            <a:endParaRPr lang="en-US" sz="2400" dirty="0">
              <a:solidFill>
                <a:schemeClr val="bg1"/>
              </a:solidFill>
            </a:endParaRPr>
          </a:p>
        </p:txBody>
      </p:sp>
      <p:sp>
        <p:nvSpPr>
          <p:cNvPr id="3" name="TextBox 2"/>
          <p:cNvSpPr txBox="1"/>
          <p:nvPr/>
        </p:nvSpPr>
        <p:spPr>
          <a:xfrm>
            <a:off x="725714" y="1843313"/>
            <a:ext cx="8142514" cy="461665"/>
          </a:xfrm>
          <a:prstGeom prst="rect">
            <a:avLst/>
          </a:prstGeom>
          <a:noFill/>
        </p:spPr>
        <p:txBody>
          <a:bodyPr wrap="square" rtlCol="0">
            <a:spAutoFit/>
          </a:bodyPr>
          <a:lstStyle/>
          <a:p>
            <a:r>
              <a:rPr lang="en-US" sz="2400" dirty="0">
                <a:solidFill>
                  <a:schemeClr val="bg1"/>
                </a:solidFill>
              </a:rPr>
              <a:t>Stability and Change</a:t>
            </a:r>
          </a:p>
        </p:txBody>
      </p:sp>
      <p:sp>
        <p:nvSpPr>
          <p:cNvPr id="4" name="TextBox 3"/>
          <p:cNvSpPr txBox="1"/>
          <p:nvPr/>
        </p:nvSpPr>
        <p:spPr>
          <a:xfrm>
            <a:off x="2917372" y="464457"/>
            <a:ext cx="5921828" cy="615553"/>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3400" dirty="0">
                <a:solidFill>
                  <a:schemeClr val="bg1"/>
                </a:solidFill>
              </a:rPr>
              <a:t>Crosscutting concepts in science</a:t>
            </a:r>
          </a:p>
        </p:txBody>
      </p:sp>
      <p:sp>
        <p:nvSpPr>
          <p:cNvPr id="5" name="TextBox 4"/>
          <p:cNvSpPr txBox="1"/>
          <p:nvPr/>
        </p:nvSpPr>
        <p:spPr>
          <a:xfrm>
            <a:off x="970384" y="2707523"/>
            <a:ext cx="8229600" cy="461665"/>
          </a:xfrm>
          <a:prstGeom prst="rect">
            <a:avLst/>
          </a:prstGeom>
          <a:noFill/>
        </p:spPr>
        <p:txBody>
          <a:bodyPr wrap="square" rtlCol="0">
            <a:spAutoFit/>
          </a:bodyPr>
          <a:lstStyle/>
          <a:p>
            <a:r>
              <a:rPr lang="en-US" sz="2400" dirty="0">
                <a:solidFill>
                  <a:schemeClr val="bg1"/>
                </a:solidFill>
              </a:rPr>
              <a:t>How was the following demonstrated in this lab?</a:t>
            </a:r>
          </a:p>
        </p:txBody>
      </p:sp>
    </p:spTree>
    <p:extLst>
      <p:ext uri="{BB962C8B-B14F-4D97-AF65-F5344CB8AC3E}">
        <p14:creationId xmlns:p14="http://schemas.microsoft.com/office/powerpoint/2010/main" val="3875666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8454" y="1017313"/>
            <a:ext cx="11184127" cy="1608637"/>
          </a:xfrm>
          <a:prstGeom prst="rect">
            <a:avLst/>
          </a:prstGeom>
          <a:noFill/>
        </p:spPr>
        <p:txBody>
          <a:bodyPr wrap="square" lIns="130039" tIns="65020" rIns="130039" bIns="65020" rtlCol="0">
            <a:spAutoFit/>
          </a:bodyPr>
          <a:lstStyle/>
          <a:p>
            <a:pPr algn="ctr"/>
            <a:r>
              <a:rPr lang="en-US" sz="2400" dirty="0">
                <a:solidFill>
                  <a:schemeClr val="bg1"/>
                </a:solidFill>
              </a:rPr>
              <a:t>What were some weaknesses of the way you planned and carried out your investigation? </a:t>
            </a:r>
          </a:p>
          <a:p>
            <a:pPr algn="ctr"/>
            <a:endParaRPr lang="en-US" sz="2400" dirty="0">
              <a:solidFill>
                <a:schemeClr val="bg1"/>
              </a:solidFill>
            </a:endParaRPr>
          </a:p>
          <a:p>
            <a:pPr algn="ctr"/>
            <a:r>
              <a:rPr lang="en-US" sz="2400" dirty="0">
                <a:solidFill>
                  <a:schemeClr val="bg1"/>
                </a:solidFill>
              </a:rPr>
              <a:t>(What made it less scientific?)</a:t>
            </a:r>
          </a:p>
        </p:txBody>
      </p:sp>
    </p:spTree>
    <p:extLst>
      <p:ext uri="{BB962C8B-B14F-4D97-AF65-F5344CB8AC3E}">
        <p14:creationId xmlns:p14="http://schemas.microsoft.com/office/powerpoint/2010/main" val="1018600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50696" y="1038578"/>
            <a:ext cx="7802880" cy="869974"/>
          </a:xfrm>
          <a:prstGeom prst="rect">
            <a:avLst/>
          </a:prstGeom>
          <a:noFill/>
        </p:spPr>
        <p:txBody>
          <a:bodyPr wrap="square" lIns="130039" tIns="65020" rIns="130039" bIns="65020" rtlCol="0">
            <a:spAutoFit/>
          </a:bodyPr>
          <a:lstStyle/>
          <a:p>
            <a:pPr algn="ctr"/>
            <a:r>
              <a:rPr lang="en-US" sz="2400" dirty="0">
                <a:solidFill>
                  <a:schemeClr val="bg1"/>
                </a:solidFill>
              </a:rPr>
              <a:t>What rules should we make in order to ensure that our next investigation is scientific?</a:t>
            </a:r>
          </a:p>
        </p:txBody>
      </p:sp>
    </p:spTree>
    <p:extLst>
      <p:ext uri="{BB962C8B-B14F-4D97-AF65-F5344CB8AC3E}">
        <p14:creationId xmlns:p14="http://schemas.microsoft.com/office/powerpoint/2010/main" val="3348831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7115" y="2829208"/>
            <a:ext cx="9985972" cy="461665"/>
          </a:xfrm>
          <a:prstGeom prst="rect">
            <a:avLst/>
          </a:prstGeom>
          <a:noFill/>
        </p:spPr>
        <p:txBody>
          <a:bodyPr wrap="square" rtlCol="0">
            <a:spAutoFit/>
          </a:bodyPr>
          <a:lstStyle/>
          <a:p>
            <a:r>
              <a:rPr lang="en-US" sz="2400" dirty="0">
                <a:solidFill>
                  <a:schemeClr val="bg1"/>
                </a:solidFill>
              </a:rPr>
              <a:t>Tidal volume increased by 250mL after hypoventilation</a:t>
            </a:r>
          </a:p>
        </p:txBody>
      </p:sp>
      <p:sp>
        <p:nvSpPr>
          <p:cNvPr id="3" name="TextBox 2"/>
          <p:cNvSpPr txBox="1"/>
          <p:nvPr/>
        </p:nvSpPr>
        <p:spPr>
          <a:xfrm>
            <a:off x="2616450" y="3991022"/>
            <a:ext cx="6147303" cy="830997"/>
          </a:xfrm>
          <a:prstGeom prst="rect">
            <a:avLst/>
          </a:prstGeom>
          <a:noFill/>
        </p:spPr>
        <p:txBody>
          <a:bodyPr wrap="square" rtlCol="0">
            <a:spAutoFit/>
          </a:bodyPr>
          <a:lstStyle/>
          <a:p>
            <a:r>
              <a:rPr lang="en-US" sz="2400" dirty="0">
                <a:solidFill>
                  <a:schemeClr val="bg1"/>
                </a:solidFill>
              </a:rPr>
              <a:t>Is this an observation or an inference? Explain how you now.</a:t>
            </a:r>
          </a:p>
        </p:txBody>
      </p:sp>
      <p:sp>
        <p:nvSpPr>
          <p:cNvPr id="4" name="TextBox 3"/>
          <p:cNvSpPr txBox="1"/>
          <p:nvPr/>
        </p:nvSpPr>
        <p:spPr>
          <a:xfrm>
            <a:off x="980283" y="497701"/>
            <a:ext cx="10331591" cy="1608637"/>
          </a:xfrm>
          <a:prstGeom prst="rect">
            <a:avLst/>
          </a:prstGeom>
          <a:noFill/>
        </p:spPr>
        <p:txBody>
          <a:bodyPr wrap="square" lIns="130039" tIns="65020" rIns="130039" bIns="65020" rtlCol="0">
            <a:spAutoFit/>
          </a:bodyPr>
          <a:lstStyle/>
          <a:p>
            <a:pPr algn="ctr"/>
            <a:r>
              <a:rPr lang="en-US" sz="2400" dirty="0">
                <a:solidFill>
                  <a:schemeClr val="bg1"/>
                </a:solidFill>
              </a:rPr>
              <a:t>An </a:t>
            </a:r>
            <a:r>
              <a:rPr lang="en-US" sz="2400" b="1" u="sng" dirty="0">
                <a:solidFill>
                  <a:schemeClr val="bg1"/>
                </a:solidFill>
              </a:rPr>
              <a:t>observation</a:t>
            </a:r>
            <a:r>
              <a:rPr lang="en-US" sz="2400" dirty="0">
                <a:solidFill>
                  <a:schemeClr val="bg1"/>
                </a:solidFill>
              </a:rPr>
              <a:t> is a descriptive statement about a natural phenomenon. </a:t>
            </a:r>
          </a:p>
          <a:p>
            <a:pPr algn="ctr"/>
            <a:endParaRPr lang="en-US" sz="2400" dirty="0">
              <a:solidFill>
                <a:schemeClr val="bg1"/>
              </a:solidFill>
            </a:endParaRPr>
          </a:p>
          <a:p>
            <a:pPr algn="ctr"/>
            <a:r>
              <a:rPr lang="en-US" sz="2400" dirty="0">
                <a:solidFill>
                  <a:schemeClr val="bg1"/>
                </a:solidFill>
              </a:rPr>
              <a:t>An </a:t>
            </a:r>
            <a:r>
              <a:rPr lang="en-US" sz="2400" b="1" u="sng" dirty="0">
                <a:solidFill>
                  <a:schemeClr val="bg1"/>
                </a:solidFill>
              </a:rPr>
              <a:t>inference</a:t>
            </a:r>
            <a:r>
              <a:rPr lang="en-US" sz="2400" dirty="0">
                <a:solidFill>
                  <a:schemeClr val="bg1"/>
                </a:solidFill>
              </a:rPr>
              <a:t> is an interpretation </a:t>
            </a:r>
          </a:p>
          <a:p>
            <a:pPr algn="ctr"/>
            <a:r>
              <a:rPr lang="en-US" sz="2400" dirty="0">
                <a:solidFill>
                  <a:schemeClr val="bg1"/>
                </a:solidFill>
              </a:rPr>
              <a:t>of an observation. </a:t>
            </a:r>
          </a:p>
        </p:txBody>
      </p:sp>
    </p:spTree>
    <p:extLst>
      <p:ext uri="{BB962C8B-B14F-4D97-AF65-F5344CB8AC3E}">
        <p14:creationId xmlns:p14="http://schemas.microsoft.com/office/powerpoint/2010/main" val="982427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7116" y="886108"/>
            <a:ext cx="9985972" cy="461665"/>
          </a:xfrm>
          <a:prstGeom prst="rect">
            <a:avLst/>
          </a:prstGeom>
          <a:noFill/>
        </p:spPr>
        <p:txBody>
          <a:bodyPr wrap="square" rtlCol="0">
            <a:spAutoFit/>
          </a:bodyPr>
          <a:lstStyle/>
          <a:p>
            <a:r>
              <a:rPr lang="en-US" sz="2400" dirty="0">
                <a:solidFill>
                  <a:schemeClr val="bg1"/>
                </a:solidFill>
              </a:rPr>
              <a:t>Minute ventilation increased because of a decrease in blood pH</a:t>
            </a:r>
          </a:p>
        </p:txBody>
      </p:sp>
      <p:sp>
        <p:nvSpPr>
          <p:cNvPr id="3" name="TextBox 2"/>
          <p:cNvSpPr txBox="1"/>
          <p:nvPr/>
        </p:nvSpPr>
        <p:spPr>
          <a:xfrm>
            <a:off x="2616451" y="2833735"/>
            <a:ext cx="6147303" cy="830997"/>
          </a:xfrm>
          <a:prstGeom prst="rect">
            <a:avLst/>
          </a:prstGeom>
          <a:noFill/>
        </p:spPr>
        <p:txBody>
          <a:bodyPr wrap="square" rtlCol="0">
            <a:spAutoFit/>
          </a:bodyPr>
          <a:lstStyle/>
          <a:p>
            <a:r>
              <a:rPr lang="en-US" sz="2400" dirty="0">
                <a:solidFill>
                  <a:schemeClr val="bg1"/>
                </a:solidFill>
              </a:rPr>
              <a:t>Is this an observation or an inference? Explain how you know.</a:t>
            </a:r>
          </a:p>
        </p:txBody>
      </p:sp>
    </p:spTree>
    <p:extLst>
      <p:ext uri="{BB962C8B-B14F-4D97-AF65-F5344CB8AC3E}">
        <p14:creationId xmlns:p14="http://schemas.microsoft.com/office/powerpoint/2010/main" val="4255509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cellular respiration breath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8758"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078896" y="437322"/>
            <a:ext cx="1381539" cy="4472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283765" y="278296"/>
            <a:ext cx="457200" cy="318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432852" y="884583"/>
            <a:ext cx="646044" cy="318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740965" y="1252330"/>
            <a:ext cx="4323522" cy="626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078896" y="2027583"/>
            <a:ext cx="2703443" cy="6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786191" y="2206487"/>
            <a:ext cx="1550505" cy="18884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148470" y="2902226"/>
            <a:ext cx="2435087" cy="367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367130" y="3349487"/>
            <a:ext cx="2951922" cy="6758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947452" y="4094922"/>
            <a:ext cx="1759226" cy="3081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351104" y="4462670"/>
            <a:ext cx="387626" cy="288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685183" y="4760843"/>
            <a:ext cx="606287" cy="3279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009322" y="5297557"/>
            <a:ext cx="1162878" cy="288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555974" y="5665304"/>
            <a:ext cx="576469" cy="2882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116417" y="5585791"/>
            <a:ext cx="258418" cy="2186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064487" y="5585791"/>
            <a:ext cx="318052"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9770165" y="6102626"/>
            <a:ext cx="36774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395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6"/>
                                        </p:tgtEl>
                                      </p:cBhvr>
                                    </p:animEffect>
                                    <p:set>
                                      <p:cBhvr>
                                        <p:cTn id="27" dur="1" fill="hold">
                                          <p:stCondLst>
                                            <p:cond delay="499"/>
                                          </p:stCondLst>
                                        </p:cTn>
                                        <p:tgtEl>
                                          <p:spTgt spid="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500"/>
                                        <p:tgtEl>
                                          <p:spTgt spid="7"/>
                                        </p:tgtEl>
                                      </p:cBhvr>
                                    </p:animEffect>
                                    <p:set>
                                      <p:cBhvr>
                                        <p:cTn id="42" dur="1" fill="hold">
                                          <p:stCondLst>
                                            <p:cond delay="499"/>
                                          </p:stCondLst>
                                        </p:cTn>
                                        <p:tgtEl>
                                          <p:spTgt spid="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0" nodeType="clickEffect">
                                  <p:stCondLst>
                                    <p:cond delay="0"/>
                                  </p:stCondLst>
                                  <p:childTnLst>
                                    <p:animEffect transition="out" filter="fade">
                                      <p:cBhvr>
                                        <p:cTn id="46" dur="500"/>
                                        <p:tgtEl>
                                          <p:spTgt spid="13"/>
                                        </p:tgtEl>
                                      </p:cBhvr>
                                    </p:animEffect>
                                    <p:set>
                                      <p:cBhvr>
                                        <p:cTn id="47" dur="1" fill="hold">
                                          <p:stCondLst>
                                            <p:cond delay="499"/>
                                          </p:stCondLst>
                                        </p:cTn>
                                        <p:tgtEl>
                                          <p:spTgt spid="13"/>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0" nodeType="clickEffect">
                                  <p:stCondLst>
                                    <p:cond delay="0"/>
                                  </p:stCondLst>
                                  <p:childTnLst>
                                    <p:animEffect transition="out" filter="fade">
                                      <p:cBhvr>
                                        <p:cTn id="51" dur="500"/>
                                        <p:tgtEl>
                                          <p:spTgt spid="14"/>
                                        </p:tgtEl>
                                      </p:cBhvr>
                                    </p:animEffect>
                                    <p:set>
                                      <p:cBhvr>
                                        <p:cTn id="52" dur="1" fill="hold">
                                          <p:stCondLst>
                                            <p:cond delay="499"/>
                                          </p:stCondLst>
                                        </p:cTn>
                                        <p:tgtEl>
                                          <p:spTgt spid="14"/>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0" nodeType="clickEffect">
                                  <p:stCondLst>
                                    <p:cond delay="0"/>
                                  </p:stCondLst>
                                  <p:childTnLst>
                                    <p:animEffect transition="out" filter="fade">
                                      <p:cBhvr>
                                        <p:cTn id="56" dur="500"/>
                                        <p:tgtEl>
                                          <p:spTgt spid="10"/>
                                        </p:tgtEl>
                                      </p:cBhvr>
                                    </p:animEffect>
                                    <p:set>
                                      <p:cBhvr>
                                        <p:cTn id="57" dur="1" fill="hold">
                                          <p:stCondLst>
                                            <p:cond delay="499"/>
                                          </p:stCondLst>
                                        </p:cTn>
                                        <p:tgtEl>
                                          <p:spTgt spid="10"/>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0" nodeType="clickEffect">
                                  <p:stCondLst>
                                    <p:cond delay="0"/>
                                  </p:stCondLst>
                                  <p:childTnLst>
                                    <p:animEffect transition="out" filter="fade">
                                      <p:cBhvr>
                                        <p:cTn id="61" dur="500"/>
                                        <p:tgtEl>
                                          <p:spTgt spid="11"/>
                                        </p:tgtEl>
                                      </p:cBhvr>
                                    </p:animEffect>
                                    <p:set>
                                      <p:cBhvr>
                                        <p:cTn id="62" dur="1" fill="hold">
                                          <p:stCondLst>
                                            <p:cond delay="499"/>
                                          </p:stCondLst>
                                        </p:cTn>
                                        <p:tgtEl>
                                          <p:spTgt spid="11"/>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500"/>
                                        <p:tgtEl>
                                          <p:spTgt spid="12"/>
                                        </p:tgtEl>
                                      </p:cBhvr>
                                    </p:animEffect>
                                    <p:set>
                                      <p:cBhvr>
                                        <p:cTn id="67" dur="1" fill="hold">
                                          <p:stCondLst>
                                            <p:cond delay="499"/>
                                          </p:stCondLst>
                                        </p:cTn>
                                        <p:tgtEl>
                                          <p:spTgt spid="12"/>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grpId="0" nodeType="clickEffect">
                                  <p:stCondLst>
                                    <p:cond delay="0"/>
                                  </p:stCondLst>
                                  <p:childTnLst>
                                    <p:animEffect transition="out" filter="fade">
                                      <p:cBhvr>
                                        <p:cTn id="71" dur="500"/>
                                        <p:tgtEl>
                                          <p:spTgt spid="15"/>
                                        </p:tgtEl>
                                      </p:cBhvr>
                                    </p:animEffect>
                                    <p:set>
                                      <p:cBhvr>
                                        <p:cTn id="72" dur="1" fill="hold">
                                          <p:stCondLst>
                                            <p:cond delay="499"/>
                                          </p:stCondLst>
                                        </p:cTn>
                                        <p:tgtEl>
                                          <p:spTgt spid="15"/>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0" nodeType="clickEffect">
                                  <p:stCondLst>
                                    <p:cond delay="0"/>
                                  </p:stCondLst>
                                  <p:childTnLst>
                                    <p:animEffect transition="out" filter="fade">
                                      <p:cBhvr>
                                        <p:cTn id="76" dur="500"/>
                                        <p:tgtEl>
                                          <p:spTgt spid="16"/>
                                        </p:tgtEl>
                                      </p:cBhvr>
                                    </p:animEffect>
                                    <p:set>
                                      <p:cBhvr>
                                        <p:cTn id="77" dur="1" fill="hold">
                                          <p:stCondLst>
                                            <p:cond delay="499"/>
                                          </p:stCondLst>
                                        </p:cTn>
                                        <p:tgtEl>
                                          <p:spTgt spid="16"/>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grpId="0" nodeType="clickEffect">
                                  <p:stCondLst>
                                    <p:cond delay="0"/>
                                  </p:stCondLst>
                                  <p:childTnLst>
                                    <p:animEffect transition="out" filter="fade">
                                      <p:cBhvr>
                                        <p:cTn id="81" dur="500"/>
                                        <p:tgtEl>
                                          <p:spTgt spid="17"/>
                                        </p:tgtEl>
                                      </p:cBhvr>
                                    </p:animEffect>
                                    <p:set>
                                      <p:cBhvr>
                                        <p:cTn id="82"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395" y="247650"/>
            <a:ext cx="4191001" cy="461665"/>
          </a:xfrm>
          <a:prstGeom prst="rect">
            <a:avLst/>
          </a:prstGeom>
          <a:noFill/>
        </p:spPr>
        <p:txBody>
          <a:bodyPr wrap="square" rtlCol="0">
            <a:spAutoFit/>
          </a:bodyPr>
          <a:lstStyle/>
          <a:p>
            <a:r>
              <a:rPr lang="en-US" sz="2400" dirty="0">
                <a:solidFill>
                  <a:schemeClr val="bg1"/>
                </a:solidFill>
              </a:rPr>
              <a:t>What is the tidal volume?</a:t>
            </a:r>
          </a:p>
        </p:txBody>
      </p:sp>
      <p:pic>
        <p:nvPicPr>
          <p:cNvPr id="7" name="Picture 6"/>
          <p:cNvPicPr>
            <a:picLocks noChangeAspect="1"/>
          </p:cNvPicPr>
          <p:nvPr/>
        </p:nvPicPr>
        <p:blipFill>
          <a:blip r:embed="rId2"/>
          <a:stretch>
            <a:fillRect/>
          </a:stretch>
        </p:blipFill>
        <p:spPr>
          <a:xfrm>
            <a:off x="2150533" y="926040"/>
            <a:ext cx="9821334" cy="5512464"/>
          </a:xfrm>
          <a:prstGeom prst="rect">
            <a:avLst/>
          </a:prstGeom>
        </p:spPr>
      </p:pic>
      <p:sp>
        <p:nvSpPr>
          <p:cNvPr id="8" name="Oval 7"/>
          <p:cNvSpPr/>
          <p:nvPr/>
        </p:nvSpPr>
        <p:spPr>
          <a:xfrm>
            <a:off x="4275667" y="5935133"/>
            <a:ext cx="956733" cy="70273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8238067" y="2048933"/>
            <a:ext cx="956733" cy="70273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88395" y="1447800"/>
            <a:ext cx="1675872" cy="2308324"/>
          </a:xfrm>
          <a:prstGeom prst="rect">
            <a:avLst/>
          </a:prstGeom>
          <a:noFill/>
        </p:spPr>
        <p:txBody>
          <a:bodyPr wrap="square" rtlCol="0">
            <a:spAutoFit/>
          </a:bodyPr>
          <a:lstStyle/>
          <a:p>
            <a:r>
              <a:rPr lang="en-US" sz="2400" dirty="0">
                <a:solidFill>
                  <a:schemeClr val="bg1"/>
                </a:solidFill>
              </a:rPr>
              <a:t>0.782L or 0.998L (0.782L is the more accurate value)</a:t>
            </a:r>
          </a:p>
        </p:txBody>
      </p:sp>
    </p:spTree>
    <p:extLst>
      <p:ext uri="{BB962C8B-B14F-4D97-AF65-F5344CB8AC3E}">
        <p14:creationId xmlns:p14="http://schemas.microsoft.com/office/powerpoint/2010/main" val="2139752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395" y="368948"/>
            <a:ext cx="10880348" cy="461665"/>
          </a:xfrm>
          <a:prstGeom prst="rect">
            <a:avLst/>
          </a:prstGeom>
          <a:noFill/>
        </p:spPr>
        <p:txBody>
          <a:bodyPr wrap="square" rtlCol="0">
            <a:spAutoFit/>
          </a:bodyPr>
          <a:lstStyle/>
          <a:p>
            <a:r>
              <a:rPr lang="en-US" sz="2400" dirty="0">
                <a:solidFill>
                  <a:schemeClr val="bg1"/>
                </a:solidFill>
              </a:rPr>
              <a:t>Calculate the ventilation rate for the time highlighted (breaths/minute)</a:t>
            </a:r>
          </a:p>
        </p:txBody>
      </p:sp>
      <p:sp>
        <p:nvSpPr>
          <p:cNvPr id="10" name="TextBox 9"/>
          <p:cNvSpPr txBox="1"/>
          <p:nvPr/>
        </p:nvSpPr>
        <p:spPr>
          <a:xfrm>
            <a:off x="288394" y="2660779"/>
            <a:ext cx="1913629" cy="830997"/>
          </a:xfrm>
          <a:prstGeom prst="rect">
            <a:avLst/>
          </a:prstGeom>
          <a:noFill/>
        </p:spPr>
        <p:txBody>
          <a:bodyPr wrap="square" rtlCol="0">
            <a:spAutoFit/>
          </a:bodyPr>
          <a:lstStyle/>
          <a:p>
            <a:r>
              <a:rPr lang="en-US" sz="2400" dirty="0">
                <a:solidFill>
                  <a:schemeClr val="bg1"/>
                </a:solidFill>
              </a:rPr>
              <a:t>One breath equals 4.2sec</a:t>
            </a:r>
          </a:p>
        </p:txBody>
      </p:sp>
      <p:pic>
        <p:nvPicPr>
          <p:cNvPr id="2" name="Picture 1"/>
          <p:cNvPicPr>
            <a:picLocks noChangeAspect="1"/>
          </p:cNvPicPr>
          <p:nvPr/>
        </p:nvPicPr>
        <p:blipFill>
          <a:blip r:embed="rId2"/>
          <a:stretch>
            <a:fillRect/>
          </a:stretch>
        </p:blipFill>
        <p:spPr>
          <a:xfrm>
            <a:off x="2270740" y="1183226"/>
            <a:ext cx="9192003" cy="5189581"/>
          </a:xfrm>
          <a:prstGeom prst="rect">
            <a:avLst/>
          </a:prstGeom>
        </p:spPr>
      </p:pic>
      <p:sp>
        <p:nvSpPr>
          <p:cNvPr id="8" name="Oval 7"/>
          <p:cNvSpPr/>
          <p:nvPr/>
        </p:nvSpPr>
        <p:spPr>
          <a:xfrm>
            <a:off x="3417250" y="5804505"/>
            <a:ext cx="956733" cy="70273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 name="TextBox 2"/>
              <p:cNvSpPr txBox="1"/>
              <p:nvPr/>
            </p:nvSpPr>
            <p:spPr>
              <a:xfrm>
                <a:off x="475613" y="3852661"/>
                <a:ext cx="1276440" cy="70141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solidFill>
                                <a:schemeClr val="bg1"/>
                              </a:solidFill>
                              <a:latin typeface="Cambria Math" panose="02040503050406030204" pitchFamily="18" charset="0"/>
                            </a:rPr>
                          </m:ctrlPr>
                        </m:fPr>
                        <m:num>
                          <m:r>
                            <a:rPr lang="en-US" sz="2400" b="0" i="1" smtClean="0">
                              <a:solidFill>
                                <a:schemeClr val="bg1"/>
                              </a:solidFill>
                              <a:latin typeface="Cambria Math" panose="02040503050406030204" pitchFamily="18" charset="0"/>
                            </a:rPr>
                            <m:t>1 </m:t>
                          </m:r>
                          <m:r>
                            <a:rPr lang="en-US" sz="2400" b="0" i="1" smtClean="0">
                              <a:solidFill>
                                <a:schemeClr val="bg1"/>
                              </a:solidFill>
                              <a:latin typeface="Cambria Math" panose="02040503050406030204" pitchFamily="18" charset="0"/>
                            </a:rPr>
                            <m:t>𝐵𝑟𝑒𝑎𝑡h</m:t>
                          </m:r>
                        </m:num>
                        <m:den>
                          <m:r>
                            <a:rPr lang="en-US" sz="2400" b="0" i="1" smtClean="0">
                              <a:solidFill>
                                <a:schemeClr val="bg1"/>
                              </a:solidFill>
                              <a:latin typeface="Cambria Math" panose="02040503050406030204" pitchFamily="18" charset="0"/>
                            </a:rPr>
                            <m:t>4.2</m:t>
                          </m:r>
                          <m:r>
                            <a:rPr lang="en-US" sz="2400" b="0" i="1" smtClean="0">
                              <a:solidFill>
                                <a:schemeClr val="bg1"/>
                              </a:solidFill>
                              <a:latin typeface="Cambria Math" panose="02040503050406030204" pitchFamily="18" charset="0"/>
                            </a:rPr>
                            <m:t>𝑠𝑒𝑐</m:t>
                          </m:r>
                        </m:den>
                      </m:f>
                    </m:oMath>
                  </m:oMathPara>
                </a14:m>
                <a:endParaRPr lang="en-US" sz="2400" dirty="0" err="1">
                  <a:solidFill>
                    <a:schemeClr val="bg1"/>
                  </a:solidFill>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475613" y="3852661"/>
                <a:ext cx="1276440" cy="701410"/>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584689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500"/>
                                        <p:tgtEl>
                                          <p:spTgt spid="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animBg="1"/>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400" dirty="0" err="1" smtClean="0">
            <a:solidFill>
              <a:schemeClr val="bg1"/>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4253</TotalTime>
  <Words>844</Words>
  <Application>Microsoft Office PowerPoint</Application>
  <PresentationFormat>Widescreen</PresentationFormat>
  <Paragraphs>82</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PUHSD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Burke, Matt</dc:creator>
  <cp:lastModifiedBy>Burke, Matt</cp:lastModifiedBy>
  <cp:revision>137</cp:revision>
  <dcterms:created xsi:type="dcterms:W3CDTF">2017-09-16T18:12:21Z</dcterms:created>
  <dcterms:modified xsi:type="dcterms:W3CDTF">2020-02-27T21:07:59Z</dcterms:modified>
</cp:coreProperties>
</file>