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79" r:id="rId6"/>
    <p:sldId id="280" r:id="rId7"/>
    <p:sldId id="281" r:id="rId8"/>
    <p:sldId id="291" r:id="rId9"/>
    <p:sldId id="264" r:id="rId10"/>
    <p:sldId id="268" r:id="rId11"/>
    <p:sldId id="269" r:id="rId12"/>
    <p:sldId id="287" r:id="rId13"/>
    <p:sldId id="289" r:id="rId14"/>
    <p:sldId id="270" r:id="rId15"/>
    <p:sldId id="271" r:id="rId16"/>
    <p:sldId id="272" r:id="rId17"/>
    <p:sldId id="284" r:id="rId18"/>
    <p:sldId id="293" r:id="rId19"/>
    <p:sldId id="285" r:id="rId20"/>
    <p:sldId id="295" r:id="rId21"/>
    <p:sldId id="296" r:id="rId22"/>
    <p:sldId id="286" r:id="rId23"/>
    <p:sldId id="304" r:id="rId24"/>
    <p:sldId id="297" r:id="rId25"/>
    <p:sldId id="294" r:id="rId26"/>
    <p:sldId id="292" r:id="rId27"/>
    <p:sldId id="273" r:id="rId28"/>
    <p:sldId id="275" r:id="rId29"/>
    <p:sldId id="276" r:id="rId30"/>
    <p:sldId id="277" r:id="rId31"/>
    <p:sldId id="274" r:id="rId32"/>
    <p:sldId id="278" r:id="rId33"/>
    <p:sldId id="261" r:id="rId34"/>
    <p:sldId id="282" r:id="rId35"/>
    <p:sldId id="262" r:id="rId36"/>
    <p:sldId id="283"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33EF"/>
    <a:srgbClr val="2FA5B5"/>
    <a:srgbClr val="44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44" autoAdjust="0"/>
  </p:normalViewPr>
  <p:slideViewPr>
    <p:cSldViewPr snapToGrid="0">
      <p:cViewPr varScale="1">
        <p:scale>
          <a:sx n="104" d="100"/>
          <a:sy n="104"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F04E6E-1ABB-4AB2-9BAC-A5D4E42511B3}"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89107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45996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2028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04E6E-1ABB-4AB2-9BAC-A5D4E42511B3}"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3808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F04E6E-1ABB-4AB2-9BAC-A5D4E42511B3}"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12266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F04E6E-1ABB-4AB2-9BAC-A5D4E42511B3}"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99577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F04E6E-1ABB-4AB2-9BAC-A5D4E42511B3}"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426556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F04E6E-1ABB-4AB2-9BAC-A5D4E42511B3}"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75510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04E6E-1ABB-4AB2-9BAC-A5D4E42511B3}"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339767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04E6E-1ABB-4AB2-9BAC-A5D4E42511B3}"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44427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04E6E-1ABB-4AB2-9BAC-A5D4E42511B3}"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D4250-1ED1-483F-97BC-53CF81ED76C0}" type="slidenum">
              <a:rPr lang="en-US" smtClean="0"/>
              <a:t>‹#›</a:t>
            </a:fld>
            <a:endParaRPr lang="en-US"/>
          </a:p>
        </p:txBody>
      </p:sp>
    </p:spTree>
    <p:extLst>
      <p:ext uri="{BB962C8B-B14F-4D97-AF65-F5344CB8AC3E}">
        <p14:creationId xmlns:p14="http://schemas.microsoft.com/office/powerpoint/2010/main" val="294365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1D6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4E6E-1ABB-4AB2-9BAC-A5D4E42511B3}" type="datetimeFigureOut">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4250-1ED1-483F-97BC-53CF81ED76C0}" type="slidenum">
              <a:rPr lang="en-US" smtClean="0"/>
              <a:t>‹#›</a:t>
            </a:fld>
            <a:endParaRPr lang="en-US"/>
          </a:p>
        </p:txBody>
      </p:sp>
    </p:spTree>
    <p:extLst>
      <p:ext uri="{BB962C8B-B14F-4D97-AF65-F5344CB8AC3E}">
        <p14:creationId xmlns:p14="http://schemas.microsoft.com/office/powerpoint/2010/main" val="123708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0.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00" y="464457"/>
            <a:ext cx="7532914" cy="461665"/>
          </a:xfrm>
          <a:prstGeom prst="rect">
            <a:avLst/>
          </a:prstGeom>
          <a:noFill/>
        </p:spPr>
        <p:txBody>
          <a:bodyPr wrap="square" rtlCol="0">
            <a:spAutoFit/>
          </a:bodyPr>
          <a:lstStyle/>
          <a:p>
            <a:r>
              <a:rPr lang="en-US" sz="2400" dirty="0">
                <a:solidFill>
                  <a:schemeClr val="bg1"/>
                </a:solidFill>
              </a:rPr>
              <a:t>Diffusion and Osmosis: What affects the rate of osmosis?</a:t>
            </a:r>
          </a:p>
        </p:txBody>
      </p:sp>
      <p:pic>
        <p:nvPicPr>
          <p:cNvPr id="1028" name="Picture 4" descr="Image result for osm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61" y="1626280"/>
            <a:ext cx="9048750"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118" y="833718"/>
            <a:ext cx="5943600" cy="1200329"/>
          </a:xfrm>
          <a:prstGeom prst="rect">
            <a:avLst/>
          </a:prstGeom>
          <a:noFill/>
        </p:spPr>
        <p:txBody>
          <a:bodyPr wrap="square" rtlCol="0">
            <a:spAutoFit/>
          </a:bodyPr>
          <a:lstStyle/>
          <a:p>
            <a:r>
              <a:rPr lang="en-US" sz="2400" dirty="0">
                <a:solidFill>
                  <a:schemeClr val="bg1"/>
                </a:solidFill>
              </a:rPr>
              <a:t>Diffusion is the net movement of a substance from a high concentration to a relatively low concentration</a:t>
            </a:r>
          </a:p>
        </p:txBody>
      </p:sp>
      <p:pic>
        <p:nvPicPr>
          <p:cNvPr id="1026" name="Picture 2" descr="Translational mo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64813" y="3511580"/>
            <a:ext cx="3541677" cy="3104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5118" y="2689961"/>
            <a:ext cx="5943600" cy="830997"/>
          </a:xfrm>
          <a:prstGeom prst="rect">
            <a:avLst/>
          </a:prstGeom>
          <a:noFill/>
        </p:spPr>
        <p:txBody>
          <a:bodyPr wrap="square" rtlCol="0">
            <a:spAutoFit/>
          </a:bodyPr>
          <a:lstStyle/>
          <a:p>
            <a:r>
              <a:rPr lang="en-US" sz="2400" dirty="0">
                <a:solidFill>
                  <a:schemeClr val="bg1"/>
                </a:solidFill>
              </a:rPr>
              <a:t>Explain why diffusion happens (address energy in your explanation) </a:t>
            </a:r>
          </a:p>
        </p:txBody>
      </p:sp>
      <p:pic>
        <p:nvPicPr>
          <p:cNvPr id="7" name="Picture 6"/>
          <p:cNvPicPr>
            <a:picLocks noChangeAspect="1"/>
          </p:cNvPicPr>
          <p:nvPr/>
        </p:nvPicPr>
        <p:blipFill>
          <a:blip r:embed="rId3"/>
          <a:stretch>
            <a:fillRect/>
          </a:stretch>
        </p:blipFill>
        <p:spPr>
          <a:xfrm>
            <a:off x="7412257" y="372406"/>
            <a:ext cx="4342531" cy="2779220"/>
          </a:xfrm>
          <a:prstGeom prst="rect">
            <a:avLst/>
          </a:prstGeom>
        </p:spPr>
      </p:pic>
    </p:spTree>
    <p:extLst>
      <p:ext uri="{BB962C8B-B14F-4D97-AF65-F5344CB8AC3E}">
        <p14:creationId xmlns:p14="http://schemas.microsoft.com/office/powerpoint/2010/main" val="262192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488" y="657225"/>
            <a:ext cx="4257675" cy="461665"/>
          </a:xfrm>
          <a:prstGeom prst="rect">
            <a:avLst/>
          </a:prstGeom>
          <a:noFill/>
        </p:spPr>
        <p:txBody>
          <a:bodyPr wrap="square" rtlCol="0">
            <a:spAutoFit/>
          </a:bodyPr>
          <a:lstStyle/>
          <a:p>
            <a:r>
              <a:rPr lang="en-US" sz="2400" dirty="0">
                <a:solidFill>
                  <a:schemeClr val="bg1"/>
                </a:solidFill>
              </a:rPr>
              <a:t>Describe what happened</a:t>
            </a:r>
          </a:p>
        </p:txBody>
      </p:sp>
      <p:sp>
        <p:nvSpPr>
          <p:cNvPr id="4" name="TextBox 3"/>
          <p:cNvSpPr txBox="1"/>
          <p:nvPr/>
        </p:nvSpPr>
        <p:spPr>
          <a:xfrm>
            <a:off x="471487" y="1510009"/>
            <a:ext cx="4257675" cy="461665"/>
          </a:xfrm>
          <a:prstGeom prst="rect">
            <a:avLst/>
          </a:prstGeom>
          <a:noFill/>
        </p:spPr>
        <p:txBody>
          <a:bodyPr wrap="square" rtlCol="0">
            <a:spAutoFit/>
          </a:bodyPr>
          <a:lstStyle/>
          <a:p>
            <a:r>
              <a:rPr lang="en-US" sz="2400" dirty="0">
                <a:solidFill>
                  <a:schemeClr val="bg1"/>
                </a:solidFill>
              </a:rPr>
              <a:t>What is this process called?</a:t>
            </a:r>
          </a:p>
        </p:txBody>
      </p:sp>
      <p:sp>
        <p:nvSpPr>
          <p:cNvPr id="8" name="TextBox 7"/>
          <p:cNvSpPr txBox="1"/>
          <p:nvPr/>
        </p:nvSpPr>
        <p:spPr>
          <a:xfrm>
            <a:off x="5760857" y="3318122"/>
            <a:ext cx="2557463" cy="461665"/>
          </a:xfrm>
          <a:prstGeom prst="rect">
            <a:avLst/>
          </a:prstGeom>
          <a:noFill/>
        </p:spPr>
        <p:txBody>
          <a:bodyPr wrap="square" rtlCol="0">
            <a:spAutoFit/>
          </a:bodyPr>
          <a:lstStyle/>
          <a:p>
            <a:r>
              <a:rPr lang="en-US" sz="2400" dirty="0">
                <a:solidFill>
                  <a:schemeClr val="bg1"/>
                </a:solidFill>
              </a:rPr>
              <a:t>Plasma membrane</a:t>
            </a:r>
          </a:p>
        </p:txBody>
      </p:sp>
      <p:sp>
        <p:nvSpPr>
          <p:cNvPr id="11" name="TextBox 10"/>
          <p:cNvSpPr txBox="1"/>
          <p:nvPr/>
        </p:nvSpPr>
        <p:spPr>
          <a:xfrm>
            <a:off x="9385734" y="3443801"/>
            <a:ext cx="2051445" cy="461665"/>
          </a:xfrm>
          <a:prstGeom prst="rect">
            <a:avLst/>
          </a:prstGeom>
          <a:noFill/>
        </p:spPr>
        <p:txBody>
          <a:bodyPr wrap="square" rtlCol="0">
            <a:spAutoFit/>
          </a:bodyPr>
          <a:lstStyle/>
          <a:p>
            <a:r>
              <a:rPr lang="en-US" sz="2400" dirty="0">
                <a:solidFill>
                  <a:schemeClr val="bg1"/>
                </a:solidFill>
              </a:rPr>
              <a:t>Solute</a:t>
            </a:r>
          </a:p>
        </p:txBody>
      </p:sp>
      <p:sp>
        <p:nvSpPr>
          <p:cNvPr id="13" name="TextBox 12"/>
          <p:cNvSpPr txBox="1"/>
          <p:nvPr/>
        </p:nvSpPr>
        <p:spPr>
          <a:xfrm>
            <a:off x="464342" y="2362793"/>
            <a:ext cx="4257675" cy="830997"/>
          </a:xfrm>
          <a:prstGeom prst="rect">
            <a:avLst/>
          </a:prstGeom>
          <a:noFill/>
        </p:spPr>
        <p:txBody>
          <a:bodyPr wrap="square" rtlCol="0">
            <a:spAutoFit/>
          </a:bodyPr>
          <a:lstStyle/>
          <a:p>
            <a:r>
              <a:rPr lang="en-US" sz="2400" dirty="0">
                <a:solidFill>
                  <a:schemeClr val="bg1"/>
                </a:solidFill>
              </a:rPr>
              <a:t>Explain why this did or did not cost the cell energy</a:t>
            </a:r>
          </a:p>
        </p:txBody>
      </p:sp>
      <p:pic>
        <p:nvPicPr>
          <p:cNvPr id="9" name="Picture 8"/>
          <p:cNvPicPr>
            <a:picLocks noChangeAspect="1"/>
          </p:cNvPicPr>
          <p:nvPr/>
        </p:nvPicPr>
        <p:blipFill>
          <a:blip r:embed="rId2"/>
          <a:stretch>
            <a:fillRect/>
          </a:stretch>
        </p:blipFill>
        <p:spPr>
          <a:xfrm>
            <a:off x="5385871" y="307029"/>
            <a:ext cx="6502647" cy="2362385"/>
          </a:xfrm>
          <a:prstGeom prst="rect">
            <a:avLst/>
          </a:prstGeom>
        </p:spPr>
      </p:pic>
      <p:sp>
        <p:nvSpPr>
          <p:cNvPr id="12" name="TextBox 11"/>
          <p:cNvSpPr txBox="1"/>
          <p:nvPr/>
        </p:nvSpPr>
        <p:spPr>
          <a:xfrm>
            <a:off x="8318320" y="1118890"/>
            <a:ext cx="764499" cy="369332"/>
          </a:xfrm>
          <a:prstGeom prst="rect">
            <a:avLst/>
          </a:prstGeom>
          <a:noFill/>
        </p:spPr>
        <p:txBody>
          <a:bodyPr wrap="square" rtlCol="0">
            <a:spAutoFit/>
          </a:bodyPr>
          <a:lstStyle/>
          <a:p>
            <a:r>
              <a:rPr lang="en-US" dirty="0"/>
              <a:t>Time</a:t>
            </a:r>
          </a:p>
        </p:txBody>
      </p:sp>
      <p:cxnSp>
        <p:nvCxnSpPr>
          <p:cNvPr id="7" name="Straight Arrow Connector 6"/>
          <p:cNvCxnSpPr/>
          <p:nvPr/>
        </p:nvCxnSpPr>
        <p:spPr>
          <a:xfrm flipV="1">
            <a:off x="6986739" y="2062195"/>
            <a:ext cx="257175" cy="1214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8285996" y="2543689"/>
            <a:ext cx="1657350" cy="90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74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837" y="956459"/>
            <a:ext cx="11546955" cy="4194961"/>
          </a:xfrm>
          <a:prstGeom prst="rect">
            <a:avLst/>
          </a:prstGeom>
        </p:spPr>
      </p:pic>
      <p:sp>
        <p:nvSpPr>
          <p:cNvPr id="3" name="Oval 2"/>
          <p:cNvSpPr/>
          <p:nvPr/>
        </p:nvSpPr>
        <p:spPr>
          <a:xfrm>
            <a:off x="1041149" y="3639492"/>
            <a:ext cx="1566249" cy="151192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015585" y="1972328"/>
            <a:ext cx="1566249" cy="151192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01621" y="3639492"/>
            <a:ext cx="1566249" cy="151192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84745" y="1972328"/>
            <a:ext cx="1566249" cy="151192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97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0857" y="3318122"/>
            <a:ext cx="2557463" cy="461665"/>
          </a:xfrm>
          <a:prstGeom prst="rect">
            <a:avLst/>
          </a:prstGeom>
          <a:noFill/>
        </p:spPr>
        <p:txBody>
          <a:bodyPr wrap="square" rtlCol="0">
            <a:spAutoFit/>
          </a:bodyPr>
          <a:lstStyle/>
          <a:p>
            <a:r>
              <a:rPr lang="en-US" sz="2400" dirty="0">
                <a:solidFill>
                  <a:schemeClr val="bg1"/>
                </a:solidFill>
              </a:rPr>
              <a:t>Plasma membrane</a:t>
            </a:r>
          </a:p>
        </p:txBody>
      </p:sp>
      <p:sp>
        <p:nvSpPr>
          <p:cNvPr id="11" name="TextBox 10"/>
          <p:cNvSpPr txBox="1"/>
          <p:nvPr/>
        </p:nvSpPr>
        <p:spPr>
          <a:xfrm>
            <a:off x="9385734" y="3443801"/>
            <a:ext cx="2051445" cy="461665"/>
          </a:xfrm>
          <a:prstGeom prst="rect">
            <a:avLst/>
          </a:prstGeom>
          <a:noFill/>
        </p:spPr>
        <p:txBody>
          <a:bodyPr wrap="square" rtlCol="0">
            <a:spAutoFit/>
          </a:bodyPr>
          <a:lstStyle/>
          <a:p>
            <a:r>
              <a:rPr lang="en-US" sz="2400" dirty="0">
                <a:solidFill>
                  <a:schemeClr val="bg1"/>
                </a:solidFill>
              </a:rPr>
              <a:t>Solute</a:t>
            </a:r>
          </a:p>
        </p:txBody>
      </p:sp>
      <p:sp>
        <p:nvSpPr>
          <p:cNvPr id="13" name="TextBox 12"/>
          <p:cNvSpPr txBox="1"/>
          <p:nvPr/>
        </p:nvSpPr>
        <p:spPr>
          <a:xfrm>
            <a:off x="451334" y="472559"/>
            <a:ext cx="4257675" cy="830997"/>
          </a:xfrm>
          <a:prstGeom prst="rect">
            <a:avLst/>
          </a:prstGeom>
          <a:noFill/>
        </p:spPr>
        <p:txBody>
          <a:bodyPr wrap="square" rtlCol="0">
            <a:spAutoFit/>
          </a:bodyPr>
          <a:lstStyle/>
          <a:p>
            <a:r>
              <a:rPr lang="en-US" sz="2400" dirty="0">
                <a:solidFill>
                  <a:schemeClr val="bg1"/>
                </a:solidFill>
              </a:rPr>
              <a:t>What properties can you infer the solute has?</a:t>
            </a:r>
          </a:p>
        </p:txBody>
      </p:sp>
      <p:pic>
        <p:nvPicPr>
          <p:cNvPr id="9" name="Picture 8"/>
          <p:cNvPicPr>
            <a:picLocks noChangeAspect="1"/>
          </p:cNvPicPr>
          <p:nvPr/>
        </p:nvPicPr>
        <p:blipFill>
          <a:blip r:embed="rId2"/>
          <a:stretch>
            <a:fillRect/>
          </a:stretch>
        </p:blipFill>
        <p:spPr>
          <a:xfrm>
            <a:off x="5385871" y="307029"/>
            <a:ext cx="6502647" cy="2362385"/>
          </a:xfrm>
          <a:prstGeom prst="rect">
            <a:avLst/>
          </a:prstGeom>
        </p:spPr>
      </p:pic>
      <p:sp>
        <p:nvSpPr>
          <p:cNvPr id="12" name="TextBox 11"/>
          <p:cNvSpPr txBox="1"/>
          <p:nvPr/>
        </p:nvSpPr>
        <p:spPr>
          <a:xfrm>
            <a:off x="8318320" y="1118890"/>
            <a:ext cx="764499" cy="369332"/>
          </a:xfrm>
          <a:prstGeom prst="rect">
            <a:avLst/>
          </a:prstGeom>
          <a:noFill/>
        </p:spPr>
        <p:txBody>
          <a:bodyPr wrap="square" rtlCol="0">
            <a:spAutoFit/>
          </a:bodyPr>
          <a:lstStyle/>
          <a:p>
            <a:r>
              <a:rPr lang="en-US" dirty="0"/>
              <a:t>Time</a:t>
            </a:r>
          </a:p>
        </p:txBody>
      </p:sp>
      <p:cxnSp>
        <p:nvCxnSpPr>
          <p:cNvPr id="7" name="Straight Arrow Connector 6"/>
          <p:cNvCxnSpPr/>
          <p:nvPr/>
        </p:nvCxnSpPr>
        <p:spPr>
          <a:xfrm flipV="1">
            <a:off x="6986739" y="2062195"/>
            <a:ext cx="257175" cy="1214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8285996" y="2543689"/>
            <a:ext cx="1657350" cy="90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762" y="2056595"/>
            <a:ext cx="4257675" cy="1200329"/>
          </a:xfrm>
          <a:prstGeom prst="rect">
            <a:avLst/>
          </a:prstGeom>
          <a:noFill/>
        </p:spPr>
        <p:txBody>
          <a:bodyPr wrap="square" rtlCol="0">
            <a:spAutoFit/>
          </a:bodyPr>
          <a:lstStyle/>
          <a:p>
            <a:r>
              <a:rPr lang="en-US" sz="2400" dirty="0">
                <a:solidFill>
                  <a:schemeClr val="bg1"/>
                </a:solidFill>
              </a:rPr>
              <a:t>Explain why substances with these properties are permeable to the plasma membrane </a:t>
            </a:r>
          </a:p>
        </p:txBody>
      </p:sp>
    </p:spTree>
    <p:extLst>
      <p:ext uri="{BB962C8B-B14F-4D97-AF65-F5344CB8AC3E}">
        <p14:creationId xmlns:p14="http://schemas.microsoft.com/office/powerpoint/2010/main" val="295165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100" y="657225"/>
            <a:ext cx="4714875" cy="830997"/>
          </a:xfrm>
          <a:prstGeom prst="rect">
            <a:avLst/>
          </a:prstGeom>
          <a:noFill/>
        </p:spPr>
        <p:txBody>
          <a:bodyPr wrap="square" rtlCol="0">
            <a:spAutoFit/>
          </a:bodyPr>
          <a:lstStyle/>
          <a:p>
            <a:r>
              <a:rPr lang="en-US" sz="2400" dirty="0">
                <a:solidFill>
                  <a:schemeClr val="bg1"/>
                </a:solidFill>
              </a:rPr>
              <a:t>What kind of transport is shown in figure (a)?</a:t>
            </a:r>
          </a:p>
        </p:txBody>
      </p:sp>
      <p:sp>
        <p:nvSpPr>
          <p:cNvPr id="4" name="TextBox 3"/>
          <p:cNvSpPr txBox="1"/>
          <p:nvPr/>
        </p:nvSpPr>
        <p:spPr>
          <a:xfrm>
            <a:off x="800100" y="1852612"/>
            <a:ext cx="4714875" cy="461665"/>
          </a:xfrm>
          <a:prstGeom prst="rect">
            <a:avLst/>
          </a:prstGeom>
          <a:noFill/>
        </p:spPr>
        <p:txBody>
          <a:bodyPr wrap="square" rtlCol="0">
            <a:spAutoFit/>
          </a:bodyPr>
          <a:lstStyle/>
          <a:p>
            <a:r>
              <a:rPr lang="en-US" sz="2400" dirty="0">
                <a:solidFill>
                  <a:schemeClr val="bg1"/>
                </a:solidFill>
              </a:rPr>
              <a:t>How do you know?</a:t>
            </a:r>
          </a:p>
        </p:txBody>
      </p:sp>
      <p:pic>
        <p:nvPicPr>
          <p:cNvPr id="5" name="Picture 4"/>
          <p:cNvPicPr>
            <a:picLocks noChangeAspect="1"/>
          </p:cNvPicPr>
          <p:nvPr/>
        </p:nvPicPr>
        <p:blipFill>
          <a:blip r:embed="rId2"/>
          <a:stretch>
            <a:fillRect/>
          </a:stretch>
        </p:blipFill>
        <p:spPr>
          <a:xfrm>
            <a:off x="6234112" y="521343"/>
            <a:ext cx="4728684" cy="2321869"/>
          </a:xfrm>
          <a:prstGeom prst="rect">
            <a:avLst/>
          </a:prstGeom>
        </p:spPr>
      </p:pic>
      <p:pic>
        <p:nvPicPr>
          <p:cNvPr id="6" name="Picture 5"/>
          <p:cNvPicPr>
            <a:picLocks noChangeAspect="1"/>
          </p:cNvPicPr>
          <p:nvPr/>
        </p:nvPicPr>
        <p:blipFill>
          <a:blip r:embed="rId3"/>
          <a:stretch>
            <a:fillRect/>
          </a:stretch>
        </p:blipFill>
        <p:spPr>
          <a:xfrm>
            <a:off x="6196448" y="3596888"/>
            <a:ext cx="4766348" cy="2561023"/>
          </a:xfrm>
          <a:prstGeom prst="rect">
            <a:avLst/>
          </a:prstGeom>
        </p:spPr>
      </p:pic>
      <p:sp>
        <p:nvSpPr>
          <p:cNvPr id="7" name="TextBox 6"/>
          <p:cNvSpPr txBox="1"/>
          <p:nvPr/>
        </p:nvSpPr>
        <p:spPr>
          <a:xfrm>
            <a:off x="800100" y="3638679"/>
            <a:ext cx="4714875" cy="830997"/>
          </a:xfrm>
          <a:prstGeom prst="rect">
            <a:avLst/>
          </a:prstGeom>
          <a:noFill/>
        </p:spPr>
        <p:txBody>
          <a:bodyPr wrap="square" rtlCol="0">
            <a:spAutoFit/>
          </a:bodyPr>
          <a:lstStyle/>
          <a:p>
            <a:r>
              <a:rPr lang="en-US" sz="2400" dirty="0">
                <a:solidFill>
                  <a:schemeClr val="bg1"/>
                </a:solidFill>
              </a:rPr>
              <a:t>What kind of transport is shown in figure (b)?</a:t>
            </a:r>
          </a:p>
        </p:txBody>
      </p:sp>
      <p:sp>
        <p:nvSpPr>
          <p:cNvPr id="8" name="TextBox 7"/>
          <p:cNvSpPr txBox="1"/>
          <p:nvPr/>
        </p:nvSpPr>
        <p:spPr>
          <a:xfrm>
            <a:off x="800100" y="4834066"/>
            <a:ext cx="4714875" cy="461665"/>
          </a:xfrm>
          <a:prstGeom prst="rect">
            <a:avLst/>
          </a:prstGeom>
          <a:noFill/>
        </p:spPr>
        <p:txBody>
          <a:bodyPr wrap="square" rtlCol="0">
            <a:spAutoFit/>
          </a:bodyPr>
          <a:lstStyle/>
          <a:p>
            <a:r>
              <a:rPr lang="en-US" sz="2400" dirty="0">
                <a:solidFill>
                  <a:schemeClr val="bg1"/>
                </a:solidFill>
              </a:rPr>
              <a:t>How do you know?</a:t>
            </a:r>
          </a:p>
        </p:txBody>
      </p:sp>
      <p:sp>
        <p:nvSpPr>
          <p:cNvPr id="9" name="TextBox 8"/>
          <p:cNvSpPr txBox="1"/>
          <p:nvPr/>
        </p:nvSpPr>
        <p:spPr>
          <a:xfrm>
            <a:off x="239490" y="5742412"/>
            <a:ext cx="5956958" cy="830997"/>
          </a:xfrm>
          <a:prstGeom prst="rect">
            <a:avLst/>
          </a:prstGeom>
          <a:noFill/>
        </p:spPr>
        <p:txBody>
          <a:bodyPr wrap="square" rtlCol="0">
            <a:spAutoFit/>
          </a:bodyPr>
          <a:lstStyle/>
          <a:p>
            <a:r>
              <a:rPr lang="en-US" sz="2400" dirty="0">
                <a:solidFill>
                  <a:schemeClr val="bg1"/>
                </a:solidFill>
              </a:rPr>
              <a:t>Explain why this did or did not cost the cell energy</a:t>
            </a:r>
          </a:p>
        </p:txBody>
      </p:sp>
    </p:spTree>
    <p:extLst>
      <p:ext uri="{BB962C8B-B14F-4D97-AF65-F5344CB8AC3E}">
        <p14:creationId xmlns:p14="http://schemas.microsoft.com/office/powerpoint/2010/main" val="39932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4113" y="3889407"/>
            <a:ext cx="3614057" cy="461665"/>
          </a:xfrm>
          <a:prstGeom prst="rect">
            <a:avLst/>
          </a:prstGeom>
          <a:noFill/>
        </p:spPr>
        <p:txBody>
          <a:bodyPr wrap="square" rtlCol="0">
            <a:spAutoFit/>
          </a:bodyPr>
          <a:lstStyle/>
          <a:p>
            <a:r>
              <a:rPr lang="en-US" sz="2400" dirty="0">
                <a:solidFill>
                  <a:schemeClr val="bg1"/>
                </a:solidFill>
              </a:rPr>
              <a:t>Why did the water rise?</a:t>
            </a:r>
          </a:p>
        </p:txBody>
      </p:sp>
      <p:pic>
        <p:nvPicPr>
          <p:cNvPr id="9" name="Picture 8"/>
          <p:cNvPicPr>
            <a:picLocks noChangeAspect="1"/>
          </p:cNvPicPr>
          <p:nvPr/>
        </p:nvPicPr>
        <p:blipFill>
          <a:blip r:embed="rId2"/>
          <a:stretch>
            <a:fillRect/>
          </a:stretch>
        </p:blipFill>
        <p:spPr>
          <a:xfrm>
            <a:off x="5789158" y="493258"/>
            <a:ext cx="5838825" cy="5000625"/>
          </a:xfrm>
          <a:prstGeom prst="rect">
            <a:avLst/>
          </a:prstGeom>
        </p:spPr>
      </p:pic>
      <p:sp>
        <p:nvSpPr>
          <p:cNvPr id="10" name="TextBox 9"/>
          <p:cNvSpPr txBox="1"/>
          <p:nvPr/>
        </p:nvSpPr>
        <p:spPr>
          <a:xfrm>
            <a:off x="624112" y="2097733"/>
            <a:ext cx="3614057" cy="461665"/>
          </a:xfrm>
          <a:prstGeom prst="rect">
            <a:avLst/>
          </a:prstGeom>
          <a:noFill/>
        </p:spPr>
        <p:txBody>
          <a:bodyPr wrap="square" rtlCol="0">
            <a:spAutoFit/>
          </a:bodyPr>
          <a:lstStyle/>
          <a:p>
            <a:r>
              <a:rPr lang="en-US" sz="2400" dirty="0">
                <a:solidFill>
                  <a:schemeClr val="bg1"/>
                </a:solidFill>
              </a:rPr>
              <a:t>What is this process called?</a:t>
            </a:r>
          </a:p>
        </p:txBody>
      </p:sp>
      <p:sp>
        <p:nvSpPr>
          <p:cNvPr id="11" name="TextBox 10"/>
          <p:cNvSpPr txBox="1"/>
          <p:nvPr/>
        </p:nvSpPr>
        <p:spPr>
          <a:xfrm>
            <a:off x="624112" y="2993570"/>
            <a:ext cx="4136574" cy="461665"/>
          </a:xfrm>
          <a:prstGeom prst="rect">
            <a:avLst/>
          </a:prstGeom>
          <a:noFill/>
        </p:spPr>
        <p:txBody>
          <a:bodyPr wrap="square" rtlCol="0">
            <a:spAutoFit/>
          </a:bodyPr>
          <a:lstStyle/>
          <a:p>
            <a:r>
              <a:rPr lang="en-US" sz="2400" dirty="0">
                <a:solidFill>
                  <a:schemeClr val="bg1"/>
                </a:solidFill>
              </a:rPr>
              <a:t>What kind of transport is this?</a:t>
            </a:r>
          </a:p>
        </p:txBody>
      </p:sp>
      <p:sp>
        <p:nvSpPr>
          <p:cNvPr id="12" name="TextBox 11"/>
          <p:cNvSpPr txBox="1"/>
          <p:nvPr/>
        </p:nvSpPr>
        <p:spPr>
          <a:xfrm>
            <a:off x="624111" y="1201896"/>
            <a:ext cx="3614057" cy="461665"/>
          </a:xfrm>
          <a:prstGeom prst="rect">
            <a:avLst/>
          </a:prstGeom>
          <a:noFill/>
        </p:spPr>
        <p:txBody>
          <a:bodyPr wrap="square" rtlCol="0">
            <a:spAutoFit/>
          </a:bodyPr>
          <a:lstStyle/>
          <a:p>
            <a:r>
              <a:rPr lang="en-US" sz="2400" dirty="0">
                <a:solidFill>
                  <a:schemeClr val="bg1"/>
                </a:solidFill>
              </a:rPr>
              <a:t>Describe what happened</a:t>
            </a:r>
          </a:p>
        </p:txBody>
      </p:sp>
      <p:sp>
        <p:nvSpPr>
          <p:cNvPr id="13" name="TextBox 12"/>
          <p:cNvSpPr txBox="1"/>
          <p:nvPr/>
        </p:nvSpPr>
        <p:spPr>
          <a:xfrm>
            <a:off x="8349521" y="1514007"/>
            <a:ext cx="764499" cy="369332"/>
          </a:xfrm>
          <a:prstGeom prst="rect">
            <a:avLst/>
          </a:prstGeom>
          <a:noFill/>
        </p:spPr>
        <p:txBody>
          <a:bodyPr wrap="square" rtlCol="0">
            <a:spAutoFit/>
          </a:bodyPr>
          <a:lstStyle/>
          <a:p>
            <a:r>
              <a:rPr lang="en-US" dirty="0">
                <a:solidFill>
                  <a:srgbClr val="FF0000"/>
                </a:solidFill>
              </a:rPr>
              <a:t>Time</a:t>
            </a:r>
          </a:p>
        </p:txBody>
      </p:sp>
    </p:spTree>
    <p:extLst>
      <p:ext uri="{BB962C8B-B14F-4D97-AF65-F5344CB8AC3E}">
        <p14:creationId xmlns:p14="http://schemas.microsoft.com/office/powerpoint/2010/main" val="358445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358064" y="415508"/>
            <a:ext cx="4333875" cy="3000375"/>
          </a:xfrm>
          <a:prstGeom prst="rect">
            <a:avLst/>
          </a:prstGeom>
        </p:spPr>
      </p:pic>
      <p:pic>
        <p:nvPicPr>
          <p:cNvPr id="3" name="Picture 2"/>
          <p:cNvPicPr/>
          <p:nvPr/>
        </p:nvPicPr>
        <p:blipFill>
          <a:blip r:embed="rId3"/>
          <a:stretch>
            <a:fillRect/>
          </a:stretch>
        </p:blipFill>
        <p:spPr>
          <a:xfrm>
            <a:off x="492099" y="415508"/>
            <a:ext cx="4310063" cy="3000375"/>
          </a:xfrm>
          <a:prstGeom prst="rect">
            <a:avLst/>
          </a:prstGeom>
        </p:spPr>
      </p:pic>
      <p:sp>
        <p:nvSpPr>
          <p:cNvPr id="4" name="TextBox 3"/>
          <p:cNvSpPr txBox="1"/>
          <p:nvPr/>
        </p:nvSpPr>
        <p:spPr>
          <a:xfrm>
            <a:off x="689548" y="4002374"/>
            <a:ext cx="4631960" cy="461665"/>
          </a:xfrm>
          <a:prstGeom prst="rect">
            <a:avLst/>
          </a:prstGeom>
          <a:noFill/>
        </p:spPr>
        <p:txBody>
          <a:bodyPr wrap="square" rtlCol="0">
            <a:spAutoFit/>
          </a:bodyPr>
          <a:lstStyle/>
          <a:p>
            <a:r>
              <a:rPr lang="en-US" sz="2400" dirty="0">
                <a:solidFill>
                  <a:schemeClr val="bg1"/>
                </a:solidFill>
              </a:rPr>
              <a:t>Describe what happened?</a:t>
            </a:r>
          </a:p>
        </p:txBody>
      </p:sp>
      <p:sp>
        <p:nvSpPr>
          <p:cNvPr id="5" name="TextBox 4"/>
          <p:cNvSpPr txBox="1"/>
          <p:nvPr/>
        </p:nvSpPr>
        <p:spPr>
          <a:xfrm>
            <a:off x="689548" y="5050529"/>
            <a:ext cx="4631960" cy="461665"/>
          </a:xfrm>
          <a:prstGeom prst="rect">
            <a:avLst/>
          </a:prstGeom>
          <a:noFill/>
        </p:spPr>
        <p:txBody>
          <a:bodyPr wrap="square" rtlCol="0">
            <a:spAutoFit/>
          </a:bodyPr>
          <a:lstStyle/>
          <a:p>
            <a:r>
              <a:rPr lang="en-US" sz="2400" dirty="0">
                <a:solidFill>
                  <a:schemeClr val="bg1"/>
                </a:solidFill>
              </a:rPr>
              <a:t>Explain why it happened?</a:t>
            </a:r>
          </a:p>
        </p:txBody>
      </p:sp>
      <p:cxnSp>
        <p:nvCxnSpPr>
          <p:cNvPr id="6" name="Straight Arrow Connector 5"/>
          <p:cNvCxnSpPr/>
          <p:nvPr/>
        </p:nvCxnSpPr>
        <p:spPr>
          <a:xfrm>
            <a:off x="5156616" y="1915695"/>
            <a:ext cx="190375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81272" y="1334124"/>
            <a:ext cx="1379095" cy="461665"/>
          </a:xfrm>
          <a:prstGeom prst="rect">
            <a:avLst/>
          </a:prstGeom>
          <a:noFill/>
        </p:spPr>
        <p:txBody>
          <a:bodyPr wrap="square" rtlCol="0">
            <a:spAutoFit/>
          </a:bodyPr>
          <a:lstStyle/>
          <a:p>
            <a:r>
              <a:rPr lang="en-US" sz="2400" dirty="0">
                <a:solidFill>
                  <a:schemeClr val="bg1"/>
                </a:solidFill>
              </a:rPr>
              <a:t>Time</a:t>
            </a:r>
          </a:p>
        </p:txBody>
      </p:sp>
    </p:spTree>
    <p:extLst>
      <p:ext uri="{BB962C8B-B14F-4D97-AF65-F5344CB8AC3E}">
        <p14:creationId xmlns:p14="http://schemas.microsoft.com/office/powerpoint/2010/main" val="20333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7107" y="260530"/>
            <a:ext cx="7305980" cy="4311469"/>
          </a:xfrm>
          <a:prstGeom prst="rect">
            <a:avLst/>
          </a:prstGeom>
        </p:spPr>
      </p:pic>
      <p:sp>
        <p:nvSpPr>
          <p:cNvPr id="3" name="TextBox 2"/>
          <p:cNvSpPr txBox="1"/>
          <p:nvPr/>
        </p:nvSpPr>
        <p:spPr>
          <a:xfrm>
            <a:off x="479684" y="659567"/>
            <a:ext cx="3927423" cy="1200329"/>
          </a:xfrm>
          <a:prstGeom prst="rect">
            <a:avLst/>
          </a:prstGeom>
          <a:noFill/>
        </p:spPr>
        <p:txBody>
          <a:bodyPr wrap="square" rtlCol="0">
            <a:spAutoFit/>
          </a:bodyPr>
          <a:lstStyle/>
          <a:p>
            <a:r>
              <a:rPr lang="en-US" sz="2400" dirty="0">
                <a:solidFill>
                  <a:schemeClr val="bg1"/>
                </a:solidFill>
              </a:rPr>
              <a:t>Calculate the rate of water moving into the cell at 7 minutes</a:t>
            </a:r>
          </a:p>
        </p:txBody>
      </p:sp>
      <p:sp>
        <p:nvSpPr>
          <p:cNvPr id="4" name="TextBox 3"/>
          <p:cNvSpPr txBox="1"/>
          <p:nvPr/>
        </p:nvSpPr>
        <p:spPr>
          <a:xfrm>
            <a:off x="602104" y="2895600"/>
            <a:ext cx="3927423" cy="1200329"/>
          </a:xfrm>
          <a:prstGeom prst="rect">
            <a:avLst/>
          </a:prstGeom>
          <a:noFill/>
        </p:spPr>
        <p:txBody>
          <a:bodyPr wrap="square" rtlCol="0">
            <a:spAutoFit/>
          </a:bodyPr>
          <a:lstStyle/>
          <a:p>
            <a:r>
              <a:rPr lang="en-US" sz="2400" dirty="0">
                <a:solidFill>
                  <a:schemeClr val="bg1"/>
                </a:solidFill>
              </a:rPr>
              <a:t>Calculate the rate of water moving into the cell at 22 minutes</a:t>
            </a:r>
          </a:p>
        </p:txBody>
      </p:sp>
    </p:spTree>
    <p:extLst>
      <p:ext uri="{BB962C8B-B14F-4D97-AF65-F5344CB8AC3E}">
        <p14:creationId xmlns:p14="http://schemas.microsoft.com/office/powerpoint/2010/main" val="205470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24390" y="2279452"/>
            <a:ext cx="7305980" cy="4311469"/>
          </a:xfrm>
          <a:prstGeom prst="rect">
            <a:avLst/>
          </a:prstGeom>
        </p:spPr>
      </p:pic>
      <p:sp>
        <p:nvSpPr>
          <p:cNvPr id="3" name="TextBox 2"/>
          <p:cNvSpPr txBox="1"/>
          <p:nvPr/>
        </p:nvSpPr>
        <p:spPr>
          <a:xfrm>
            <a:off x="208539" y="1975672"/>
            <a:ext cx="3927423" cy="1200329"/>
          </a:xfrm>
          <a:prstGeom prst="rect">
            <a:avLst/>
          </a:prstGeom>
          <a:noFill/>
        </p:spPr>
        <p:txBody>
          <a:bodyPr wrap="square" rtlCol="0">
            <a:spAutoFit/>
          </a:bodyPr>
          <a:lstStyle/>
          <a:p>
            <a:r>
              <a:rPr lang="en-US" sz="2400" dirty="0">
                <a:solidFill>
                  <a:schemeClr val="bg1"/>
                </a:solidFill>
              </a:rPr>
              <a:t>Calculate the rate of water moving into the cell at 7 minutes</a:t>
            </a:r>
          </a:p>
        </p:txBody>
      </p:sp>
      <p:sp>
        <p:nvSpPr>
          <p:cNvPr id="4" name="TextBox 3"/>
          <p:cNvSpPr txBox="1"/>
          <p:nvPr/>
        </p:nvSpPr>
        <p:spPr>
          <a:xfrm>
            <a:off x="443310" y="4195535"/>
            <a:ext cx="3927423" cy="1200329"/>
          </a:xfrm>
          <a:prstGeom prst="rect">
            <a:avLst/>
          </a:prstGeom>
          <a:noFill/>
        </p:spPr>
        <p:txBody>
          <a:bodyPr wrap="square" rtlCol="0">
            <a:spAutoFit/>
          </a:bodyPr>
          <a:lstStyle/>
          <a:p>
            <a:r>
              <a:rPr lang="en-US" sz="2400" dirty="0">
                <a:solidFill>
                  <a:schemeClr val="bg1"/>
                </a:solidFill>
              </a:rPr>
              <a:t>Calculate the rate of water moving into the cell at 22 minutes</a:t>
            </a:r>
          </a:p>
        </p:txBody>
      </p:sp>
      <mc:AlternateContent xmlns:mc="http://schemas.openxmlformats.org/markup-compatibility/2006" xmlns:a14="http://schemas.microsoft.com/office/drawing/2010/main">
        <mc:Choice Requires="a14">
          <p:sp>
            <p:nvSpPr>
              <p:cNvPr id="5" name="TextBox 4"/>
              <p:cNvSpPr txBox="1"/>
              <p:nvPr/>
            </p:nvSpPr>
            <p:spPr>
              <a:xfrm>
                <a:off x="3765166" y="1078014"/>
                <a:ext cx="3406253"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𝑦</m:t>
                          </m:r>
                        </m:num>
                        <m:den>
                          <m:r>
                            <m:rPr>
                              <m:sty m:val="p"/>
                            </m:rPr>
                            <a:rPr lang="el-GR" sz="2400" b="0" i="0"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𝑥</m:t>
                          </m:r>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𝑦</m:t>
                              </m:r>
                            </m:e>
                            <m:sub>
                              <m:r>
                                <a:rPr lang="en-US" sz="2400" b="0" i="1" smtClean="0">
                                  <a:solidFill>
                                    <a:schemeClr val="bg1"/>
                                  </a:solidFill>
                                  <a:latin typeface="Cambria Math" panose="02040503050406030204" pitchFamily="18" charset="0"/>
                                </a:rPr>
                                <m:t>1</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2</m:t>
                              </m:r>
                            </m:sub>
                          </m:sSub>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𝑥</m:t>
                              </m:r>
                            </m:e>
                            <m:sub>
                              <m:r>
                                <a:rPr lang="en-US" sz="2400" b="0" i="1" smtClean="0">
                                  <a:solidFill>
                                    <a:schemeClr val="bg1"/>
                                  </a:solidFill>
                                  <a:latin typeface="Cambria Math" panose="02040503050406030204" pitchFamily="18" charset="0"/>
                                </a:rPr>
                                <m:t>1</m:t>
                              </m:r>
                            </m:sub>
                          </m:sSub>
                        </m:den>
                      </m:f>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𝑟𝑖𝑠𝑒</m:t>
                          </m:r>
                        </m:num>
                        <m:den>
                          <m:r>
                            <a:rPr lang="en-US" sz="2400" b="0" i="1" smtClean="0">
                              <a:solidFill>
                                <a:schemeClr val="bg1"/>
                              </a:solidFill>
                              <a:latin typeface="Cambria Math" panose="02040503050406030204" pitchFamily="18" charset="0"/>
                            </a:rPr>
                            <m:t>𝑟𝑢𝑛</m:t>
                          </m:r>
                        </m:den>
                      </m:f>
                    </m:oMath>
                  </m:oMathPara>
                </a14:m>
                <a:endParaRPr lang="en-US" sz="2400" dirty="0" err="1">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765166" y="1078014"/>
                <a:ext cx="3406253" cy="7543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64556" y="442913"/>
                <a:ext cx="61582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𝑚</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𝑠𝑙𝑜𝑝𝑒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𝑟𝑎𝑡𝑒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𝑐h𝑎𝑛𝑔𝑒</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𝑂𝑠𝑚𝑜𝑡𝑖𝑐</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𝑟𝑎𝑡𝑒</m:t>
                      </m:r>
                    </m:oMath>
                  </m:oMathPara>
                </a14:m>
                <a:endParaRPr lang="en-US" sz="2400" dirty="0" err="1">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64556" y="442913"/>
                <a:ext cx="6158289" cy="369332"/>
              </a:xfrm>
              <a:prstGeom prst="rect">
                <a:avLst/>
              </a:prstGeom>
              <a:blipFill>
                <a:blip r:embed="rId4"/>
                <a:stretch>
                  <a:fillRect l="-198" r="-594" b="-35000"/>
                </a:stretch>
              </a:blipFill>
            </p:spPr>
            <p:txBody>
              <a:bodyPr/>
              <a:lstStyle/>
              <a:p>
                <a:r>
                  <a:rPr lang="en-US">
                    <a:noFill/>
                  </a:rPr>
                  <a:t> </a:t>
                </a:r>
              </a:p>
            </p:txBody>
          </p:sp>
        </mc:Fallback>
      </mc:AlternateContent>
      <p:cxnSp>
        <p:nvCxnSpPr>
          <p:cNvPr id="12" name="Straight Arrow Connector 11"/>
          <p:cNvCxnSpPr/>
          <p:nvPr/>
        </p:nvCxnSpPr>
        <p:spPr>
          <a:xfrm flipH="1">
            <a:off x="5468293" y="5395864"/>
            <a:ext cx="1412341" cy="0"/>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880634" y="5395864"/>
            <a:ext cx="0" cy="416461"/>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475963" y="3322622"/>
                <a:ext cx="3407973"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0.22%</m:t>
                          </m:r>
                        </m:num>
                        <m:den>
                          <m:r>
                            <a:rPr lang="en-US" sz="2400" b="0" i="1" smtClean="0">
                              <a:solidFill>
                                <a:schemeClr val="bg1"/>
                              </a:solidFill>
                              <a:latin typeface="Cambria Math" panose="02040503050406030204" pitchFamily="18" charset="0"/>
                            </a:rPr>
                            <m:t>7</m:t>
                          </m:r>
                          <m:r>
                            <a:rPr lang="en-US" sz="2400" b="0" i="1" smtClean="0">
                              <a:solidFill>
                                <a:schemeClr val="bg1"/>
                              </a:solidFill>
                              <a:latin typeface="Cambria Math" panose="02040503050406030204" pitchFamily="18" charset="0"/>
                            </a:rPr>
                            <m:t>𝑚𝑖𝑛</m:t>
                          </m:r>
                        </m:den>
                      </m:f>
                      <m:r>
                        <a:rPr lang="en-US" sz="2400" b="0" i="1" smtClean="0">
                          <a:solidFill>
                            <a:schemeClr val="bg1"/>
                          </a:solidFill>
                          <a:latin typeface="Cambria Math" panose="02040503050406030204" pitchFamily="18" charset="0"/>
                        </a:rPr>
                        <m:t>=</m:t>
                      </m:r>
                      <m:f>
                        <m:fPr>
                          <m:type m:val="skw"/>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0.031%</m:t>
                          </m:r>
                        </m:num>
                        <m:den>
                          <m:r>
                            <a:rPr lang="en-US" sz="2400" b="0" i="1" smtClean="0">
                              <a:solidFill>
                                <a:schemeClr val="bg1"/>
                              </a:solidFill>
                              <a:latin typeface="Cambria Math" panose="02040503050406030204" pitchFamily="18" charset="0"/>
                            </a:rPr>
                            <m:t>𝑚𝑖𝑛</m:t>
                          </m:r>
                        </m:den>
                      </m:f>
                    </m:oMath>
                  </m:oMathPara>
                </a14:m>
                <a:endParaRPr lang="en-US" sz="2400" dirty="0" err="1">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75963" y="3322622"/>
                <a:ext cx="3407973" cy="7862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75963" y="5599162"/>
                <a:ext cx="3507561"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0.82%</m:t>
                          </m:r>
                        </m:num>
                        <m:den>
                          <m:r>
                            <a:rPr lang="en-US" sz="2400" b="0" i="1" smtClean="0">
                              <a:solidFill>
                                <a:schemeClr val="bg1"/>
                              </a:solidFill>
                              <a:latin typeface="Cambria Math" panose="02040503050406030204" pitchFamily="18" charset="0"/>
                            </a:rPr>
                            <m:t>22</m:t>
                          </m:r>
                          <m:r>
                            <a:rPr lang="en-US" sz="2400" b="0" i="1" smtClean="0">
                              <a:solidFill>
                                <a:schemeClr val="bg1"/>
                              </a:solidFill>
                              <a:latin typeface="Cambria Math" panose="02040503050406030204" pitchFamily="18" charset="0"/>
                            </a:rPr>
                            <m:t>𝑚𝑖𝑛</m:t>
                          </m:r>
                        </m:den>
                      </m:f>
                      <m:r>
                        <a:rPr lang="en-US" sz="2400" b="0" i="1" smtClean="0">
                          <a:solidFill>
                            <a:schemeClr val="bg1"/>
                          </a:solidFill>
                          <a:latin typeface="Cambria Math" panose="02040503050406030204" pitchFamily="18" charset="0"/>
                        </a:rPr>
                        <m:t>=</m:t>
                      </m:r>
                      <m:f>
                        <m:fPr>
                          <m:type m:val="skw"/>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0.037%</m:t>
                          </m:r>
                        </m:num>
                        <m:den>
                          <m:r>
                            <a:rPr lang="en-US" sz="2400" b="0" i="1" smtClean="0">
                              <a:solidFill>
                                <a:schemeClr val="bg1"/>
                              </a:solidFill>
                              <a:latin typeface="Cambria Math" panose="02040503050406030204" pitchFamily="18" charset="0"/>
                            </a:rPr>
                            <m:t>𝑚𝑖𝑛</m:t>
                          </m:r>
                        </m:den>
                      </m:f>
                    </m:oMath>
                  </m:oMathPara>
                </a14:m>
                <a:endParaRPr lang="en-US" sz="2400" dirty="0" err="1">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75963" y="5599162"/>
                <a:ext cx="3507561" cy="786241"/>
              </a:xfrm>
              <a:prstGeom prst="rect">
                <a:avLst/>
              </a:prstGeom>
              <a:blipFill>
                <a:blip r:embed="rId6"/>
                <a:stretch>
                  <a:fillRect/>
                </a:stretch>
              </a:blipFill>
            </p:spPr>
            <p:txBody>
              <a:bodyPr/>
              <a:lstStyle/>
              <a:p>
                <a:r>
                  <a:rPr lang="en-US">
                    <a:noFill/>
                  </a:rPr>
                  <a:t> </a:t>
                </a:r>
              </a:p>
            </p:txBody>
          </p:sp>
        </mc:Fallback>
      </mc:AlternateContent>
      <p:cxnSp>
        <p:nvCxnSpPr>
          <p:cNvPr id="20" name="Straight Arrow Connector 19"/>
          <p:cNvCxnSpPr/>
          <p:nvPr/>
        </p:nvCxnSpPr>
        <p:spPr>
          <a:xfrm flipH="1" flipV="1">
            <a:off x="9976919" y="4255484"/>
            <a:ext cx="27160" cy="1547787"/>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59239" y="4273590"/>
            <a:ext cx="4499573" cy="0"/>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65166" y="2734302"/>
            <a:ext cx="4141418" cy="830997"/>
          </a:xfrm>
          <a:prstGeom prst="rect">
            <a:avLst/>
          </a:prstGeom>
          <a:solidFill>
            <a:schemeClr val="bg1"/>
          </a:solidFill>
        </p:spPr>
        <p:txBody>
          <a:bodyPr wrap="square" rtlCol="0">
            <a:spAutoFit/>
          </a:bodyPr>
          <a:lstStyle/>
          <a:p>
            <a:r>
              <a:rPr lang="en-US" sz="2400" dirty="0">
                <a:solidFill>
                  <a:srgbClr val="FF0000"/>
                </a:solidFill>
              </a:rPr>
              <a:t>The difference in osmotic rate is due to estimation error</a:t>
            </a:r>
          </a:p>
        </p:txBody>
      </p:sp>
    </p:spTree>
    <p:extLst>
      <p:ext uri="{BB962C8B-B14F-4D97-AF65-F5344CB8AC3E}">
        <p14:creationId xmlns:p14="http://schemas.microsoft.com/office/powerpoint/2010/main" val="40635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1464" y="425423"/>
            <a:ext cx="6301768" cy="3726852"/>
          </a:xfrm>
          <a:prstGeom prst="rect">
            <a:avLst/>
          </a:prstGeom>
        </p:spPr>
      </p:pic>
      <p:sp>
        <p:nvSpPr>
          <p:cNvPr id="3" name="TextBox 2"/>
          <p:cNvSpPr txBox="1"/>
          <p:nvPr/>
        </p:nvSpPr>
        <p:spPr>
          <a:xfrm>
            <a:off x="569626" y="539646"/>
            <a:ext cx="4362138" cy="1200329"/>
          </a:xfrm>
          <a:prstGeom prst="rect">
            <a:avLst/>
          </a:prstGeom>
          <a:noFill/>
        </p:spPr>
        <p:txBody>
          <a:bodyPr wrap="square" rtlCol="0">
            <a:spAutoFit/>
          </a:bodyPr>
          <a:lstStyle/>
          <a:p>
            <a:r>
              <a:rPr lang="en-US" sz="2400" dirty="0">
                <a:solidFill>
                  <a:schemeClr val="bg1"/>
                </a:solidFill>
              </a:rPr>
              <a:t>Calculate the rate of water moving into the cell at 40 minutes</a:t>
            </a:r>
          </a:p>
        </p:txBody>
      </p:sp>
      <p:sp>
        <p:nvSpPr>
          <p:cNvPr id="4" name="TextBox 3"/>
          <p:cNvSpPr txBox="1"/>
          <p:nvPr/>
        </p:nvSpPr>
        <p:spPr>
          <a:xfrm>
            <a:off x="569626" y="2732469"/>
            <a:ext cx="4362138" cy="1200329"/>
          </a:xfrm>
          <a:prstGeom prst="rect">
            <a:avLst/>
          </a:prstGeom>
          <a:noFill/>
        </p:spPr>
        <p:txBody>
          <a:bodyPr wrap="square" rtlCol="0">
            <a:spAutoFit/>
          </a:bodyPr>
          <a:lstStyle/>
          <a:p>
            <a:r>
              <a:rPr lang="en-US" sz="2400" dirty="0">
                <a:solidFill>
                  <a:schemeClr val="bg1"/>
                </a:solidFill>
              </a:rPr>
              <a:t>Describe and explain the movement of water over the 50 minutes of data collection</a:t>
            </a:r>
          </a:p>
        </p:txBody>
      </p:sp>
      <p:cxnSp>
        <p:nvCxnSpPr>
          <p:cNvPr id="7" name="Straight Connector 6"/>
          <p:cNvCxnSpPr/>
          <p:nvPr/>
        </p:nvCxnSpPr>
        <p:spPr>
          <a:xfrm flipV="1">
            <a:off x="6310265" y="1140737"/>
            <a:ext cx="4092167" cy="2348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402432" y="1140737"/>
            <a:ext cx="131275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1175392" y="1942840"/>
                <a:ext cx="1575303" cy="5867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0%</m:t>
                          </m:r>
                        </m:num>
                        <m:den>
                          <m:r>
                            <a:rPr lang="en-US" sz="2400" b="0" i="1" smtClean="0">
                              <a:solidFill>
                                <a:schemeClr val="bg1"/>
                              </a:solidFill>
                              <a:latin typeface="Cambria Math" panose="02040503050406030204" pitchFamily="18" charset="0"/>
                            </a:rPr>
                            <m:t>𝑚𝑖𝑛</m:t>
                          </m:r>
                        </m:den>
                      </m:f>
                    </m:oMath>
                  </m:oMathPara>
                </a14:m>
                <a:endParaRPr lang="en-US" sz="2400" dirty="0" err="1">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75392" y="1942840"/>
                <a:ext cx="1575303" cy="58676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19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429" y="783771"/>
            <a:ext cx="8621485" cy="1938992"/>
          </a:xfrm>
          <a:prstGeom prst="rect">
            <a:avLst/>
          </a:prstGeom>
          <a:noFill/>
        </p:spPr>
        <p:txBody>
          <a:bodyPr wrap="square" rtlCol="0">
            <a:spAutoFit/>
          </a:bodyPr>
          <a:lstStyle/>
          <a:p>
            <a:pPr algn="ctr"/>
            <a:r>
              <a:rPr lang="en-US" sz="2400" dirty="0">
                <a:solidFill>
                  <a:schemeClr val="bg1"/>
                </a:solidFill>
              </a:rPr>
              <a:t>What were some strengths of the way you planned or carried out your investigation? </a:t>
            </a:r>
          </a:p>
          <a:p>
            <a:pPr algn="ctr"/>
            <a:endParaRPr lang="en-US" sz="2400" dirty="0">
              <a:solidFill>
                <a:schemeClr val="bg1"/>
              </a:solidFill>
            </a:endParaRPr>
          </a:p>
          <a:p>
            <a:pPr algn="ctr"/>
            <a:r>
              <a:rPr lang="en-US" sz="2400" dirty="0">
                <a:solidFill>
                  <a:schemeClr val="bg1"/>
                </a:solidFill>
              </a:rPr>
              <a:t>(What made it scientific?)</a:t>
            </a:r>
          </a:p>
          <a:p>
            <a:endParaRPr lang="en-US" sz="2400" dirty="0">
              <a:solidFill>
                <a:schemeClr val="bg1"/>
              </a:solidFill>
            </a:endParaRPr>
          </a:p>
        </p:txBody>
      </p:sp>
    </p:spTree>
    <p:extLst>
      <p:ext uri="{BB962C8B-B14F-4D97-AF65-F5344CB8AC3E}">
        <p14:creationId xmlns:p14="http://schemas.microsoft.com/office/powerpoint/2010/main" val="1325706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5A91FF-D66D-465D-ADD8-238B1DA6124E}"/>
              </a:ext>
            </a:extLst>
          </p:cNvPr>
          <p:cNvGrpSpPr/>
          <p:nvPr/>
        </p:nvGrpSpPr>
        <p:grpSpPr>
          <a:xfrm>
            <a:off x="3643046" y="1783169"/>
            <a:ext cx="7505244" cy="4331304"/>
            <a:chOff x="5561464" y="425423"/>
            <a:chExt cx="6301768" cy="3726852"/>
          </a:xfrm>
        </p:grpSpPr>
        <p:pic>
          <p:nvPicPr>
            <p:cNvPr id="2" name="Picture 1"/>
            <p:cNvPicPr>
              <a:picLocks noChangeAspect="1"/>
            </p:cNvPicPr>
            <p:nvPr/>
          </p:nvPicPr>
          <p:blipFill>
            <a:blip r:embed="rId2"/>
            <a:stretch>
              <a:fillRect/>
            </a:stretch>
          </p:blipFill>
          <p:spPr>
            <a:xfrm>
              <a:off x="5561464" y="425423"/>
              <a:ext cx="6301768" cy="3726852"/>
            </a:xfrm>
            <a:prstGeom prst="rect">
              <a:avLst/>
            </a:prstGeom>
          </p:spPr>
        </p:pic>
        <p:cxnSp>
          <p:nvCxnSpPr>
            <p:cNvPr id="9" name="Straight Connector 8"/>
            <p:cNvCxnSpPr/>
            <p:nvPr/>
          </p:nvCxnSpPr>
          <p:spPr>
            <a:xfrm>
              <a:off x="10402432" y="1140737"/>
              <a:ext cx="1312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10265" y="1140737"/>
              <a:ext cx="4092167" cy="234844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3E50DC74-4B78-4505-B15C-0EFB206B5A2B}"/>
              </a:ext>
            </a:extLst>
          </p:cNvPr>
          <p:cNvPicPr>
            <a:picLocks noChangeAspect="1"/>
          </p:cNvPicPr>
          <p:nvPr/>
        </p:nvPicPr>
        <p:blipFill>
          <a:blip r:embed="rId3"/>
          <a:stretch>
            <a:fillRect/>
          </a:stretch>
        </p:blipFill>
        <p:spPr>
          <a:xfrm>
            <a:off x="4973781" y="2846098"/>
            <a:ext cx="2133600" cy="981075"/>
          </a:xfrm>
          <a:prstGeom prst="rect">
            <a:avLst/>
          </a:prstGeom>
        </p:spPr>
      </p:pic>
      <p:pic>
        <p:nvPicPr>
          <p:cNvPr id="13" name="Picture 12">
            <a:extLst>
              <a:ext uri="{FF2B5EF4-FFF2-40B4-BE49-F238E27FC236}">
                <a16:creationId xmlns:a16="http://schemas.microsoft.com/office/drawing/2014/main" id="{06BCC7E4-8CC3-4460-B934-31B41143665B}"/>
              </a:ext>
            </a:extLst>
          </p:cNvPr>
          <p:cNvPicPr>
            <a:picLocks noChangeAspect="1"/>
          </p:cNvPicPr>
          <p:nvPr/>
        </p:nvPicPr>
        <p:blipFill>
          <a:blip r:embed="rId4"/>
          <a:stretch>
            <a:fillRect/>
          </a:stretch>
        </p:blipFill>
        <p:spPr>
          <a:xfrm>
            <a:off x="9445460" y="1474354"/>
            <a:ext cx="2124075" cy="990600"/>
          </a:xfrm>
          <a:prstGeom prst="rect">
            <a:avLst/>
          </a:prstGeom>
        </p:spPr>
      </p:pic>
      <p:sp>
        <p:nvSpPr>
          <p:cNvPr id="16" name="TextBox 15">
            <a:extLst>
              <a:ext uri="{FF2B5EF4-FFF2-40B4-BE49-F238E27FC236}">
                <a16:creationId xmlns:a16="http://schemas.microsoft.com/office/drawing/2014/main" id="{104CA4A1-DAE1-4ADF-A20C-E109F4C1043E}"/>
              </a:ext>
            </a:extLst>
          </p:cNvPr>
          <p:cNvSpPr txBox="1"/>
          <p:nvPr/>
        </p:nvSpPr>
        <p:spPr>
          <a:xfrm>
            <a:off x="334076" y="736303"/>
            <a:ext cx="2743200" cy="4154984"/>
          </a:xfrm>
          <a:prstGeom prst="rect">
            <a:avLst/>
          </a:prstGeom>
          <a:noFill/>
        </p:spPr>
        <p:txBody>
          <a:bodyPr wrap="square" rtlCol="0">
            <a:spAutoFit/>
          </a:bodyPr>
          <a:lstStyle/>
          <a:p>
            <a:r>
              <a:rPr lang="en-US" sz="2400" dirty="0">
                <a:solidFill>
                  <a:schemeClr val="bg1"/>
                </a:solidFill>
              </a:rPr>
              <a:t>Water is entering the cell because it is in a hypotonic solution. This means there is more water on the outside of the cell that is free to move across the membrane (solute sucks). As a result, the cell gets bigger</a:t>
            </a:r>
          </a:p>
        </p:txBody>
      </p:sp>
      <p:sp>
        <p:nvSpPr>
          <p:cNvPr id="18" name="TextBox 17">
            <a:extLst>
              <a:ext uri="{FF2B5EF4-FFF2-40B4-BE49-F238E27FC236}">
                <a16:creationId xmlns:a16="http://schemas.microsoft.com/office/drawing/2014/main" id="{1FFD3FF2-B426-4C3B-A0E9-41E86EB52201}"/>
              </a:ext>
            </a:extLst>
          </p:cNvPr>
          <p:cNvSpPr txBox="1"/>
          <p:nvPr/>
        </p:nvSpPr>
        <p:spPr>
          <a:xfrm>
            <a:off x="5514109" y="136139"/>
            <a:ext cx="6548582" cy="1200329"/>
          </a:xfrm>
          <a:prstGeom prst="rect">
            <a:avLst/>
          </a:prstGeom>
          <a:noFill/>
        </p:spPr>
        <p:txBody>
          <a:bodyPr wrap="square" rtlCol="0">
            <a:spAutoFit/>
          </a:bodyPr>
          <a:lstStyle/>
          <a:p>
            <a:r>
              <a:rPr lang="en-US" sz="2400" dirty="0">
                <a:solidFill>
                  <a:schemeClr val="bg1"/>
                </a:solidFill>
              </a:rPr>
              <a:t>Net movement of water is zero because the cell is in an isotonic solution. In other words, there is no water movement potential gradient </a:t>
            </a:r>
          </a:p>
        </p:txBody>
      </p:sp>
      <p:pic>
        <p:nvPicPr>
          <p:cNvPr id="19" name="Picture 18">
            <a:extLst>
              <a:ext uri="{FF2B5EF4-FFF2-40B4-BE49-F238E27FC236}">
                <a16:creationId xmlns:a16="http://schemas.microsoft.com/office/drawing/2014/main" id="{DB5D871D-4367-4A1D-BC4E-07D062425DFA}"/>
              </a:ext>
            </a:extLst>
          </p:cNvPr>
          <p:cNvPicPr>
            <a:picLocks noChangeAspect="1"/>
          </p:cNvPicPr>
          <p:nvPr/>
        </p:nvPicPr>
        <p:blipFill>
          <a:blip r:embed="rId5"/>
          <a:stretch>
            <a:fillRect/>
          </a:stretch>
        </p:blipFill>
        <p:spPr>
          <a:xfrm>
            <a:off x="766473" y="5383646"/>
            <a:ext cx="2143125" cy="933450"/>
          </a:xfrm>
          <a:prstGeom prst="rect">
            <a:avLst/>
          </a:prstGeom>
        </p:spPr>
      </p:pic>
    </p:spTree>
    <p:extLst>
      <p:ext uri="{BB962C8B-B14F-4D97-AF65-F5344CB8AC3E}">
        <p14:creationId xmlns:p14="http://schemas.microsoft.com/office/powerpoint/2010/main" val="30537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7573067-948E-4DBC-9112-EA8C063C180D}"/>
              </a:ext>
            </a:extLst>
          </p:cNvPr>
          <p:cNvPicPr>
            <a:picLocks noChangeAspect="1"/>
          </p:cNvPicPr>
          <p:nvPr/>
        </p:nvPicPr>
        <p:blipFill>
          <a:blip r:embed="rId2"/>
          <a:stretch>
            <a:fillRect/>
          </a:stretch>
        </p:blipFill>
        <p:spPr>
          <a:xfrm>
            <a:off x="3781279" y="467813"/>
            <a:ext cx="7330065" cy="4324095"/>
          </a:xfrm>
          <a:prstGeom prst="rect">
            <a:avLst/>
          </a:prstGeom>
        </p:spPr>
      </p:pic>
      <p:pic>
        <p:nvPicPr>
          <p:cNvPr id="3" name="Picture 2">
            <a:extLst>
              <a:ext uri="{FF2B5EF4-FFF2-40B4-BE49-F238E27FC236}">
                <a16:creationId xmlns:a16="http://schemas.microsoft.com/office/drawing/2014/main" id="{E74EC441-E168-4D44-88FE-A3C4111BF88B}"/>
              </a:ext>
            </a:extLst>
          </p:cNvPr>
          <p:cNvPicPr>
            <a:picLocks noChangeAspect="1"/>
          </p:cNvPicPr>
          <p:nvPr/>
        </p:nvPicPr>
        <p:blipFill>
          <a:blip r:embed="rId3"/>
          <a:stretch>
            <a:fillRect/>
          </a:stretch>
        </p:blipFill>
        <p:spPr>
          <a:xfrm>
            <a:off x="5529190" y="2729970"/>
            <a:ext cx="2171700" cy="971550"/>
          </a:xfrm>
          <a:prstGeom prst="rect">
            <a:avLst/>
          </a:prstGeom>
        </p:spPr>
      </p:pic>
      <p:pic>
        <p:nvPicPr>
          <p:cNvPr id="4" name="Picture 3">
            <a:extLst>
              <a:ext uri="{FF2B5EF4-FFF2-40B4-BE49-F238E27FC236}">
                <a16:creationId xmlns:a16="http://schemas.microsoft.com/office/drawing/2014/main" id="{23B91C8A-68F1-4DBB-A1D0-6E9ABE3EAD8E}"/>
              </a:ext>
            </a:extLst>
          </p:cNvPr>
          <p:cNvPicPr>
            <a:picLocks noChangeAspect="1"/>
          </p:cNvPicPr>
          <p:nvPr/>
        </p:nvPicPr>
        <p:blipFill>
          <a:blip r:embed="rId4"/>
          <a:stretch>
            <a:fillRect/>
          </a:stretch>
        </p:blipFill>
        <p:spPr>
          <a:xfrm>
            <a:off x="8958694" y="2192726"/>
            <a:ext cx="2152650" cy="971550"/>
          </a:xfrm>
          <a:prstGeom prst="rect">
            <a:avLst/>
          </a:prstGeom>
        </p:spPr>
      </p:pic>
      <p:cxnSp>
        <p:nvCxnSpPr>
          <p:cNvPr id="7" name="Straight Connector 6">
            <a:extLst>
              <a:ext uri="{FF2B5EF4-FFF2-40B4-BE49-F238E27FC236}">
                <a16:creationId xmlns:a16="http://schemas.microsoft.com/office/drawing/2014/main" id="{3C75118B-6970-4309-A0AF-9FDCADF15972}"/>
              </a:ext>
            </a:extLst>
          </p:cNvPr>
          <p:cNvCxnSpPr>
            <a:cxnSpLocks/>
          </p:cNvCxnSpPr>
          <p:nvPr/>
        </p:nvCxnSpPr>
        <p:spPr>
          <a:xfrm>
            <a:off x="5044861" y="1371762"/>
            <a:ext cx="4143878" cy="1971802"/>
          </a:xfrm>
          <a:prstGeom prst="line">
            <a:avLst/>
          </a:prstGeom>
          <a:ln w="28575">
            <a:solidFill>
              <a:srgbClr val="FD33E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032EBE-2DA7-48EF-9136-1E24DDE2A03D}"/>
              </a:ext>
            </a:extLst>
          </p:cNvPr>
          <p:cNvCxnSpPr>
            <a:cxnSpLocks/>
          </p:cNvCxnSpPr>
          <p:nvPr/>
        </p:nvCxnSpPr>
        <p:spPr>
          <a:xfrm>
            <a:off x="9188739" y="3334328"/>
            <a:ext cx="1700934" cy="9236"/>
          </a:xfrm>
          <a:prstGeom prst="line">
            <a:avLst/>
          </a:prstGeom>
          <a:ln w="28575">
            <a:solidFill>
              <a:srgbClr val="FD33E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278EC96-1649-4FCC-B979-C80CB3233B60}"/>
              </a:ext>
            </a:extLst>
          </p:cNvPr>
          <p:cNvSpPr txBox="1"/>
          <p:nvPr/>
        </p:nvSpPr>
        <p:spPr>
          <a:xfrm>
            <a:off x="249382" y="467813"/>
            <a:ext cx="3168073" cy="4524315"/>
          </a:xfrm>
          <a:prstGeom prst="rect">
            <a:avLst/>
          </a:prstGeom>
          <a:noFill/>
        </p:spPr>
        <p:txBody>
          <a:bodyPr wrap="square" rtlCol="0">
            <a:spAutoFit/>
          </a:bodyPr>
          <a:lstStyle/>
          <a:p>
            <a:r>
              <a:rPr lang="en-US" sz="2400" dirty="0">
                <a:solidFill>
                  <a:schemeClr val="bg1"/>
                </a:solidFill>
              </a:rPr>
              <a:t>The net movement of water is out of the cell because the cell is in a hypertonic solution. This means there is more water free to move across the membrane on the inside of the cell than the outside of the cell (solute sucks). As a result, the cell shrinks.</a:t>
            </a:r>
          </a:p>
        </p:txBody>
      </p:sp>
      <p:pic>
        <p:nvPicPr>
          <p:cNvPr id="15" name="Picture 14">
            <a:extLst>
              <a:ext uri="{FF2B5EF4-FFF2-40B4-BE49-F238E27FC236}">
                <a16:creationId xmlns:a16="http://schemas.microsoft.com/office/drawing/2014/main" id="{066CC630-804D-4195-BC47-F0CD2F36E2C4}"/>
              </a:ext>
            </a:extLst>
          </p:cNvPr>
          <p:cNvPicPr>
            <a:picLocks noChangeAspect="1"/>
          </p:cNvPicPr>
          <p:nvPr/>
        </p:nvPicPr>
        <p:blipFill>
          <a:blip r:embed="rId5"/>
          <a:stretch>
            <a:fillRect/>
          </a:stretch>
        </p:blipFill>
        <p:spPr>
          <a:xfrm rot="10800000">
            <a:off x="641783" y="5264933"/>
            <a:ext cx="2143125" cy="933450"/>
          </a:xfrm>
          <a:prstGeom prst="rect">
            <a:avLst/>
          </a:prstGeom>
        </p:spPr>
      </p:pic>
      <p:sp>
        <p:nvSpPr>
          <p:cNvPr id="16" name="TextBox 15">
            <a:extLst>
              <a:ext uri="{FF2B5EF4-FFF2-40B4-BE49-F238E27FC236}">
                <a16:creationId xmlns:a16="http://schemas.microsoft.com/office/drawing/2014/main" id="{BC80368A-4394-49E2-80F5-AB12AEA687FE}"/>
              </a:ext>
            </a:extLst>
          </p:cNvPr>
          <p:cNvSpPr txBox="1"/>
          <p:nvPr/>
        </p:nvSpPr>
        <p:spPr>
          <a:xfrm>
            <a:off x="6146944" y="4961960"/>
            <a:ext cx="5403273" cy="1569660"/>
          </a:xfrm>
          <a:prstGeom prst="rect">
            <a:avLst/>
          </a:prstGeom>
          <a:noFill/>
        </p:spPr>
        <p:txBody>
          <a:bodyPr wrap="square" rtlCol="0">
            <a:spAutoFit/>
          </a:bodyPr>
          <a:lstStyle/>
          <a:p>
            <a:r>
              <a:rPr lang="en-US" sz="2400" dirty="0">
                <a:solidFill>
                  <a:schemeClr val="bg1"/>
                </a:solidFill>
              </a:rPr>
              <a:t>Net movement of water is zero because the cell is in an isotonic solution. In other words, there is no water movement potential gradient </a:t>
            </a:r>
          </a:p>
        </p:txBody>
      </p:sp>
    </p:spTree>
    <p:extLst>
      <p:ext uri="{BB962C8B-B14F-4D97-AF65-F5344CB8AC3E}">
        <p14:creationId xmlns:p14="http://schemas.microsoft.com/office/powerpoint/2010/main" val="631749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1464" y="425423"/>
            <a:ext cx="6301768" cy="3726852"/>
          </a:xfrm>
          <a:prstGeom prst="rect">
            <a:avLst/>
          </a:prstGeom>
        </p:spPr>
      </p:pic>
      <p:sp>
        <p:nvSpPr>
          <p:cNvPr id="3" name="TextBox 2"/>
          <p:cNvSpPr txBox="1"/>
          <p:nvPr/>
        </p:nvSpPr>
        <p:spPr>
          <a:xfrm>
            <a:off x="569626" y="539646"/>
            <a:ext cx="4362138" cy="1200329"/>
          </a:xfrm>
          <a:prstGeom prst="rect">
            <a:avLst/>
          </a:prstGeom>
          <a:noFill/>
        </p:spPr>
        <p:txBody>
          <a:bodyPr wrap="square" rtlCol="0">
            <a:spAutoFit/>
          </a:bodyPr>
          <a:lstStyle/>
          <a:p>
            <a:r>
              <a:rPr lang="en-US" sz="2400" dirty="0">
                <a:solidFill>
                  <a:schemeClr val="bg1"/>
                </a:solidFill>
              </a:rPr>
              <a:t>Explain why the percent change was used rather than change in mass</a:t>
            </a:r>
          </a:p>
        </p:txBody>
      </p:sp>
      <p:cxnSp>
        <p:nvCxnSpPr>
          <p:cNvPr id="7" name="Straight Connector 6"/>
          <p:cNvCxnSpPr/>
          <p:nvPr/>
        </p:nvCxnSpPr>
        <p:spPr>
          <a:xfrm flipV="1">
            <a:off x="6310265" y="1140737"/>
            <a:ext cx="4092167" cy="2348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402432" y="1140737"/>
            <a:ext cx="13127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11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29413" y="409575"/>
            <a:ext cx="1676400" cy="3409950"/>
          </a:xfrm>
          <a:prstGeom prst="rect">
            <a:avLst/>
          </a:prstGeom>
        </p:spPr>
      </p:pic>
      <p:pic>
        <p:nvPicPr>
          <p:cNvPr id="3" name="Picture 2"/>
          <p:cNvPicPr>
            <a:picLocks noChangeAspect="1"/>
          </p:cNvPicPr>
          <p:nvPr/>
        </p:nvPicPr>
        <p:blipFill>
          <a:blip r:embed="rId3"/>
          <a:stretch>
            <a:fillRect/>
          </a:stretch>
        </p:blipFill>
        <p:spPr>
          <a:xfrm>
            <a:off x="10383606" y="828675"/>
            <a:ext cx="927331" cy="2990850"/>
          </a:xfrm>
          <a:prstGeom prst="rect">
            <a:avLst/>
          </a:prstGeom>
        </p:spPr>
      </p:pic>
      <p:sp>
        <p:nvSpPr>
          <p:cNvPr id="4" name="TextBox 3"/>
          <p:cNvSpPr txBox="1"/>
          <p:nvPr/>
        </p:nvSpPr>
        <p:spPr>
          <a:xfrm>
            <a:off x="6872288" y="3986213"/>
            <a:ext cx="1533525" cy="830997"/>
          </a:xfrm>
          <a:prstGeom prst="rect">
            <a:avLst/>
          </a:prstGeom>
          <a:noFill/>
        </p:spPr>
        <p:txBody>
          <a:bodyPr wrap="square" rtlCol="0">
            <a:spAutoFit/>
          </a:bodyPr>
          <a:lstStyle/>
          <a:p>
            <a:r>
              <a:rPr lang="en-US" sz="2400" dirty="0">
                <a:solidFill>
                  <a:schemeClr val="bg1"/>
                </a:solidFill>
              </a:rPr>
              <a:t>Weighs 300 </a:t>
            </a:r>
            <a:r>
              <a:rPr lang="en-US" sz="2400" dirty="0" err="1">
                <a:solidFill>
                  <a:schemeClr val="bg1"/>
                </a:solidFill>
              </a:rPr>
              <a:t>lbs</a:t>
            </a:r>
            <a:endParaRPr lang="en-US" sz="2400" dirty="0">
              <a:solidFill>
                <a:schemeClr val="bg1"/>
              </a:solidFill>
            </a:endParaRPr>
          </a:p>
        </p:txBody>
      </p:sp>
      <p:sp>
        <p:nvSpPr>
          <p:cNvPr id="5" name="TextBox 4"/>
          <p:cNvSpPr txBox="1"/>
          <p:nvPr/>
        </p:nvSpPr>
        <p:spPr>
          <a:xfrm>
            <a:off x="10253662" y="3986212"/>
            <a:ext cx="1533525" cy="830997"/>
          </a:xfrm>
          <a:prstGeom prst="rect">
            <a:avLst/>
          </a:prstGeom>
          <a:noFill/>
        </p:spPr>
        <p:txBody>
          <a:bodyPr wrap="square" rtlCol="0">
            <a:spAutoFit/>
          </a:bodyPr>
          <a:lstStyle/>
          <a:p>
            <a:r>
              <a:rPr lang="en-US" sz="2400" dirty="0">
                <a:solidFill>
                  <a:schemeClr val="bg1"/>
                </a:solidFill>
              </a:rPr>
              <a:t>Weighs 150 </a:t>
            </a:r>
            <a:r>
              <a:rPr lang="en-US" sz="2400" dirty="0" err="1">
                <a:solidFill>
                  <a:schemeClr val="bg1"/>
                </a:solidFill>
              </a:rPr>
              <a:t>lbs</a:t>
            </a:r>
            <a:endParaRPr lang="en-US" sz="2400" dirty="0">
              <a:solidFill>
                <a:schemeClr val="bg1"/>
              </a:solidFill>
            </a:endParaRPr>
          </a:p>
        </p:txBody>
      </p:sp>
      <p:sp>
        <p:nvSpPr>
          <p:cNvPr id="6" name="TextBox 5"/>
          <p:cNvSpPr txBox="1"/>
          <p:nvPr/>
        </p:nvSpPr>
        <p:spPr>
          <a:xfrm>
            <a:off x="414338" y="514350"/>
            <a:ext cx="5900737" cy="830997"/>
          </a:xfrm>
          <a:prstGeom prst="rect">
            <a:avLst/>
          </a:prstGeom>
          <a:noFill/>
        </p:spPr>
        <p:txBody>
          <a:bodyPr wrap="square" rtlCol="0">
            <a:spAutoFit/>
          </a:bodyPr>
          <a:lstStyle/>
          <a:p>
            <a:r>
              <a:rPr lang="en-US" sz="2400" dirty="0">
                <a:solidFill>
                  <a:schemeClr val="bg1"/>
                </a:solidFill>
              </a:rPr>
              <a:t>If these two were in a weight loss competition and both lost 50 </a:t>
            </a:r>
            <a:r>
              <a:rPr lang="en-US" sz="2400" dirty="0" err="1">
                <a:solidFill>
                  <a:schemeClr val="bg1"/>
                </a:solidFill>
              </a:rPr>
              <a:t>lbs</a:t>
            </a:r>
            <a:r>
              <a:rPr lang="en-US" sz="2400" dirty="0">
                <a:solidFill>
                  <a:schemeClr val="bg1"/>
                </a:solidFill>
              </a:rPr>
              <a:t>, who should win?</a:t>
            </a:r>
          </a:p>
        </p:txBody>
      </p:sp>
      <p:sp>
        <p:nvSpPr>
          <p:cNvPr id="7" name="TextBox 6"/>
          <p:cNvSpPr txBox="1"/>
          <p:nvPr/>
        </p:nvSpPr>
        <p:spPr>
          <a:xfrm>
            <a:off x="828675" y="5302984"/>
            <a:ext cx="10958511" cy="830997"/>
          </a:xfrm>
          <a:prstGeom prst="rect">
            <a:avLst/>
          </a:prstGeom>
          <a:noFill/>
        </p:spPr>
        <p:txBody>
          <a:bodyPr wrap="square" rtlCol="0">
            <a:spAutoFit/>
          </a:bodyPr>
          <a:lstStyle/>
          <a:p>
            <a:r>
              <a:rPr lang="en-US" sz="2400" dirty="0">
                <a:solidFill>
                  <a:schemeClr val="bg1"/>
                </a:solidFill>
              </a:rPr>
              <a:t>They both lost the same amount of weight, but the female had a larger change in weight</a:t>
            </a:r>
          </a:p>
        </p:txBody>
      </p:sp>
      <mc:AlternateContent xmlns:mc="http://schemas.openxmlformats.org/markup-compatibility/2006" xmlns:a14="http://schemas.microsoft.com/office/drawing/2010/main">
        <mc:Choice Requires="a14">
          <p:sp>
            <p:nvSpPr>
              <p:cNvPr id="8" name="TextBox 7"/>
              <p:cNvSpPr txBox="1"/>
              <p:nvPr/>
            </p:nvSpPr>
            <p:spPr>
              <a:xfrm>
                <a:off x="1082126" y="1763909"/>
                <a:ext cx="4565160" cy="7012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𝑃𝑒𝑟𝑐𝑒𝑛𝑡</m:t>
                      </m:r>
                      <m:r>
                        <a:rPr lang="en-US" sz="2400" b="0" i="1" smtClean="0">
                          <a:solidFill>
                            <a:schemeClr val="bg1"/>
                          </a:solidFill>
                          <a:latin typeface="Cambria Math" panose="02040503050406030204" pitchFamily="18" charset="0"/>
                        </a:rPr>
                        <m:t> ∆=</m:t>
                      </m:r>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US" sz="2400" b="0" i="1" smtClean="0">
                              <a:solidFill>
                                <a:schemeClr val="bg1"/>
                              </a:solidFill>
                              <a:latin typeface="Cambria Math" panose="02040503050406030204" pitchFamily="18" charset="0"/>
                              <a:ea typeface="Cambria Math" panose="02040503050406030204" pitchFamily="18" charset="0"/>
                            </a:rPr>
                            <m:t>𝐹𝑖𝑛𝑎𝑙</m:t>
                          </m:r>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𝐼𝑛𝑖𝑡𝑖𝑎𝑙</m:t>
                          </m:r>
                        </m:num>
                        <m:den>
                          <m:r>
                            <a:rPr lang="en-US" sz="2400" b="0" i="1" smtClean="0">
                              <a:solidFill>
                                <a:schemeClr val="bg1"/>
                              </a:solidFill>
                              <a:latin typeface="Cambria Math" panose="02040503050406030204" pitchFamily="18" charset="0"/>
                              <a:ea typeface="Cambria Math" panose="02040503050406030204" pitchFamily="18" charset="0"/>
                            </a:rPr>
                            <m:t>𝐼𝑛𝑖𝑡𝑖𝑎𝑙</m:t>
                          </m:r>
                        </m:den>
                      </m:f>
                      <m:r>
                        <a:rPr lang="en-US" sz="2400" b="0" i="1" smtClean="0">
                          <a:solidFill>
                            <a:schemeClr val="bg1"/>
                          </a:solidFill>
                          <a:latin typeface="Cambria Math" panose="02040503050406030204" pitchFamily="18" charset="0"/>
                          <a:ea typeface="Cambria Math" panose="02040503050406030204" pitchFamily="18" charset="0"/>
                        </a:rPr>
                        <m:t>×100</m:t>
                      </m:r>
                    </m:oMath>
                  </m:oMathPara>
                </a14:m>
                <a:endParaRPr lang="en-US" sz="2400" dirty="0" err="1">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82126" y="1763909"/>
                <a:ext cx="4565160" cy="7012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91588" y="2731114"/>
                <a:ext cx="5216749"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𝑃𝑒𝑟𝑐𝑒𝑛𝑡</m:t>
                      </m:r>
                      <m:r>
                        <a:rPr lang="en-US" sz="2400" b="0" i="1" smtClean="0">
                          <a:solidFill>
                            <a:schemeClr val="bg1"/>
                          </a:solidFill>
                          <a:latin typeface="Cambria Math" panose="02040503050406030204" pitchFamily="18" charset="0"/>
                        </a:rPr>
                        <m:t> ∆=</m:t>
                      </m:r>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US" sz="2400" b="0" i="1" smtClean="0">
                              <a:solidFill>
                                <a:schemeClr val="bg1"/>
                              </a:solidFill>
                              <a:latin typeface="Cambria Math" panose="02040503050406030204" pitchFamily="18" charset="0"/>
                              <a:ea typeface="Cambria Math" panose="02040503050406030204" pitchFamily="18" charset="0"/>
                            </a:rPr>
                            <m:t>250−300</m:t>
                          </m:r>
                        </m:num>
                        <m:den>
                          <m:r>
                            <a:rPr lang="en-US" sz="2400" b="0" i="1" smtClean="0">
                              <a:solidFill>
                                <a:schemeClr val="bg1"/>
                              </a:solidFill>
                              <a:latin typeface="Cambria Math" panose="02040503050406030204" pitchFamily="18" charset="0"/>
                              <a:ea typeface="Cambria Math" panose="02040503050406030204" pitchFamily="18" charset="0"/>
                            </a:rPr>
                            <m:t>300</m:t>
                          </m:r>
                        </m:den>
                      </m:f>
                      <m:r>
                        <a:rPr lang="en-US" sz="2400" b="0" i="1" smtClean="0">
                          <a:solidFill>
                            <a:schemeClr val="bg1"/>
                          </a:solidFill>
                          <a:latin typeface="Cambria Math" panose="02040503050406030204" pitchFamily="18" charset="0"/>
                          <a:ea typeface="Cambria Math" panose="02040503050406030204" pitchFamily="18" charset="0"/>
                        </a:rPr>
                        <m:t>×100=−17%</m:t>
                      </m:r>
                    </m:oMath>
                  </m:oMathPara>
                </a14:m>
                <a:endParaRPr lang="en-US" sz="2400" dirty="0" err="1">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91588" y="2731114"/>
                <a:ext cx="5216749" cy="70134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1588" y="3700364"/>
                <a:ext cx="5216749"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𝑃𝑒𝑟𝑐𝑒𝑛𝑡</m:t>
                      </m:r>
                      <m:r>
                        <a:rPr lang="en-US" sz="2400" b="0" i="1" smtClean="0">
                          <a:solidFill>
                            <a:schemeClr val="bg1"/>
                          </a:solidFill>
                          <a:latin typeface="Cambria Math" panose="02040503050406030204" pitchFamily="18" charset="0"/>
                        </a:rPr>
                        <m:t> ∆=</m:t>
                      </m:r>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US" sz="2400" b="0" i="1" smtClean="0">
                              <a:solidFill>
                                <a:schemeClr val="bg1"/>
                              </a:solidFill>
                              <a:latin typeface="Cambria Math" panose="02040503050406030204" pitchFamily="18" charset="0"/>
                              <a:ea typeface="Cambria Math" panose="02040503050406030204" pitchFamily="18" charset="0"/>
                            </a:rPr>
                            <m:t>100−150</m:t>
                          </m:r>
                        </m:num>
                        <m:den>
                          <m:r>
                            <a:rPr lang="en-US" sz="2400" b="0" i="1" smtClean="0">
                              <a:solidFill>
                                <a:schemeClr val="bg1"/>
                              </a:solidFill>
                              <a:latin typeface="Cambria Math" panose="02040503050406030204" pitchFamily="18" charset="0"/>
                              <a:ea typeface="Cambria Math" panose="02040503050406030204" pitchFamily="18" charset="0"/>
                            </a:rPr>
                            <m:t>150</m:t>
                          </m:r>
                        </m:den>
                      </m:f>
                      <m:r>
                        <a:rPr lang="en-US" sz="2400" b="0" i="1" smtClean="0">
                          <a:solidFill>
                            <a:schemeClr val="bg1"/>
                          </a:solidFill>
                          <a:latin typeface="Cambria Math" panose="02040503050406030204" pitchFamily="18" charset="0"/>
                          <a:ea typeface="Cambria Math" panose="02040503050406030204" pitchFamily="18" charset="0"/>
                        </a:rPr>
                        <m:t>×100=−33%</m:t>
                      </m:r>
                    </m:oMath>
                  </m:oMathPara>
                </a14:m>
                <a:endParaRPr lang="en-US" sz="2400" dirty="0" err="1">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1588" y="3700364"/>
                <a:ext cx="5216749" cy="70134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10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1464" y="425423"/>
            <a:ext cx="6301768" cy="3726852"/>
          </a:xfrm>
          <a:prstGeom prst="rect">
            <a:avLst/>
          </a:prstGeom>
        </p:spPr>
      </p:pic>
      <p:sp>
        <p:nvSpPr>
          <p:cNvPr id="5" name="TextBox 4"/>
          <p:cNvSpPr txBox="1"/>
          <p:nvPr/>
        </p:nvSpPr>
        <p:spPr>
          <a:xfrm>
            <a:off x="569626" y="2924476"/>
            <a:ext cx="4362138" cy="1938992"/>
          </a:xfrm>
          <a:prstGeom prst="rect">
            <a:avLst/>
          </a:prstGeom>
          <a:noFill/>
        </p:spPr>
        <p:txBody>
          <a:bodyPr wrap="square" rtlCol="0">
            <a:spAutoFit/>
          </a:bodyPr>
          <a:lstStyle/>
          <a:p>
            <a:r>
              <a:rPr lang="en-US" sz="2400" dirty="0">
                <a:solidFill>
                  <a:schemeClr val="bg1"/>
                </a:solidFill>
              </a:rPr>
              <a:t>Calculate the percent change in mass for the following experimental results: model cell 1 = 7.3g initial, 8.6g final; model cell 2 = 17.4 initial, 14.9 final</a:t>
            </a:r>
          </a:p>
        </p:txBody>
      </p:sp>
      <p:cxnSp>
        <p:nvCxnSpPr>
          <p:cNvPr id="7" name="Straight Connector 6"/>
          <p:cNvCxnSpPr/>
          <p:nvPr/>
        </p:nvCxnSpPr>
        <p:spPr>
          <a:xfrm flipV="1">
            <a:off x="6310265" y="1140737"/>
            <a:ext cx="4092167" cy="2348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402432" y="1140737"/>
            <a:ext cx="13127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89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1464" y="425423"/>
            <a:ext cx="6301768" cy="3726852"/>
          </a:xfrm>
          <a:prstGeom prst="rect">
            <a:avLst/>
          </a:prstGeom>
        </p:spPr>
      </p:pic>
      <p:sp>
        <p:nvSpPr>
          <p:cNvPr id="3" name="TextBox 2"/>
          <p:cNvSpPr txBox="1"/>
          <p:nvPr/>
        </p:nvSpPr>
        <p:spPr>
          <a:xfrm>
            <a:off x="569626" y="539646"/>
            <a:ext cx="4362138" cy="1200329"/>
          </a:xfrm>
          <a:prstGeom prst="rect">
            <a:avLst/>
          </a:prstGeom>
          <a:noFill/>
        </p:spPr>
        <p:txBody>
          <a:bodyPr wrap="square" rtlCol="0">
            <a:spAutoFit/>
          </a:bodyPr>
          <a:lstStyle/>
          <a:p>
            <a:r>
              <a:rPr lang="en-US" sz="2400" dirty="0">
                <a:solidFill>
                  <a:schemeClr val="bg1"/>
                </a:solidFill>
              </a:rPr>
              <a:t>Explain why the percent change was used rather than change in mass</a:t>
            </a:r>
          </a:p>
        </p:txBody>
      </p:sp>
      <p:sp>
        <p:nvSpPr>
          <p:cNvPr id="5" name="TextBox 4"/>
          <p:cNvSpPr txBox="1"/>
          <p:nvPr/>
        </p:nvSpPr>
        <p:spPr>
          <a:xfrm>
            <a:off x="569626" y="2381268"/>
            <a:ext cx="4362138" cy="1938992"/>
          </a:xfrm>
          <a:prstGeom prst="rect">
            <a:avLst/>
          </a:prstGeom>
          <a:noFill/>
        </p:spPr>
        <p:txBody>
          <a:bodyPr wrap="square" rtlCol="0">
            <a:spAutoFit/>
          </a:bodyPr>
          <a:lstStyle/>
          <a:p>
            <a:r>
              <a:rPr lang="en-US" sz="2400" dirty="0">
                <a:solidFill>
                  <a:schemeClr val="bg1"/>
                </a:solidFill>
              </a:rPr>
              <a:t>Calculate the percent change in mass for the following experimental results: model cell 1 = 7.3g initial, 8.6g final; model cell 2 = 17.4 initial, 14.9 final</a:t>
            </a:r>
          </a:p>
        </p:txBody>
      </p:sp>
      <p:cxnSp>
        <p:nvCxnSpPr>
          <p:cNvPr id="7" name="Straight Connector 6"/>
          <p:cNvCxnSpPr/>
          <p:nvPr/>
        </p:nvCxnSpPr>
        <p:spPr>
          <a:xfrm flipV="1">
            <a:off x="6310265" y="1140737"/>
            <a:ext cx="4092167" cy="2348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402432" y="1140737"/>
            <a:ext cx="131275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569626" y="4689695"/>
                <a:ext cx="4545582" cy="658770"/>
              </a:xfrm>
              <a:prstGeom prst="rect">
                <a:avLst/>
              </a:prstGeom>
              <a:noFill/>
            </p:spPr>
            <p:txBody>
              <a:bodyPr wrap="square" rtlCol="0">
                <a:spAutoFit/>
              </a:bodyPr>
              <a:lstStyle/>
              <a:p>
                <a14:m>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8.6</m:t>
                        </m:r>
                        <m:r>
                          <a:rPr lang="en-US" sz="2400" b="0" i="1" smtClean="0">
                            <a:solidFill>
                              <a:schemeClr val="bg1"/>
                            </a:solidFill>
                            <a:latin typeface="Cambria Math" panose="02040503050406030204" pitchFamily="18" charset="0"/>
                          </a:rPr>
                          <m:t>𝑔</m:t>
                        </m:r>
                        <m:r>
                          <a:rPr lang="en-US" sz="2400" b="0" i="1" smtClean="0">
                            <a:solidFill>
                              <a:schemeClr val="bg1"/>
                            </a:solidFill>
                            <a:latin typeface="Cambria Math" panose="02040503050406030204" pitchFamily="18" charset="0"/>
                          </a:rPr>
                          <m:t>−7.3</m:t>
                        </m:r>
                        <m:r>
                          <a:rPr lang="en-US" sz="2400" b="0" i="1" smtClean="0">
                            <a:solidFill>
                              <a:schemeClr val="bg1"/>
                            </a:solidFill>
                            <a:latin typeface="Cambria Math" panose="02040503050406030204" pitchFamily="18" charset="0"/>
                          </a:rPr>
                          <m:t>𝑔</m:t>
                        </m:r>
                      </m:num>
                      <m:den>
                        <m:r>
                          <a:rPr lang="en-US" sz="2400" b="0" i="1" smtClean="0">
                            <a:solidFill>
                              <a:schemeClr val="bg1"/>
                            </a:solidFill>
                            <a:latin typeface="Cambria Math" panose="02040503050406030204" pitchFamily="18" charset="0"/>
                          </a:rPr>
                          <m:t>7.3</m:t>
                        </m:r>
                        <m:r>
                          <a:rPr lang="en-US" sz="2400" b="0" i="1" smtClean="0">
                            <a:solidFill>
                              <a:schemeClr val="bg1"/>
                            </a:solidFill>
                            <a:latin typeface="Cambria Math" panose="02040503050406030204" pitchFamily="18" charset="0"/>
                          </a:rPr>
                          <m:t>𝑔</m:t>
                        </m:r>
                      </m:den>
                    </m:f>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rPr>
                      <m:t>100= </m:t>
                    </m:r>
                  </m:oMath>
                </a14:m>
                <a:r>
                  <a:rPr lang="en-US" sz="2400" dirty="0">
                    <a:solidFill>
                      <a:schemeClr val="bg1"/>
                    </a:solidFill>
                  </a:rPr>
                  <a:t>0.18% </a:t>
                </a:r>
              </a:p>
            </p:txBody>
          </p:sp>
        </mc:Choice>
        <mc:Fallback xmlns="">
          <p:sp>
            <p:nvSpPr>
              <p:cNvPr id="4" name="TextBox 3"/>
              <p:cNvSpPr txBox="1">
                <a:spLocks noRot="1" noChangeAspect="1" noMove="1" noResize="1" noEditPoints="1" noAdjustHandles="1" noChangeArrowheads="1" noChangeShapeType="1" noTextEdit="1"/>
              </p:cNvSpPr>
              <p:nvPr/>
            </p:nvSpPr>
            <p:spPr>
              <a:xfrm>
                <a:off x="569626" y="4689695"/>
                <a:ext cx="4545582" cy="658770"/>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9293" y="4689695"/>
                <a:ext cx="4545582" cy="658770"/>
              </a:xfrm>
              <a:prstGeom prst="rect">
                <a:avLst/>
              </a:prstGeom>
              <a:noFill/>
            </p:spPr>
            <p:txBody>
              <a:bodyPr wrap="square" rtlCol="0">
                <a:spAutoFit/>
              </a:bodyPr>
              <a:lstStyle/>
              <a:p>
                <a14:m>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14.9</m:t>
                        </m:r>
                        <m:r>
                          <a:rPr lang="en-US" sz="2400" b="0" i="1" smtClean="0">
                            <a:solidFill>
                              <a:schemeClr val="bg1"/>
                            </a:solidFill>
                            <a:latin typeface="Cambria Math" panose="02040503050406030204" pitchFamily="18" charset="0"/>
                          </a:rPr>
                          <m:t>𝑔</m:t>
                        </m:r>
                        <m:r>
                          <a:rPr lang="en-US" sz="2400" b="0" i="1" smtClean="0">
                            <a:solidFill>
                              <a:schemeClr val="bg1"/>
                            </a:solidFill>
                            <a:latin typeface="Cambria Math" panose="02040503050406030204" pitchFamily="18" charset="0"/>
                          </a:rPr>
                          <m:t>−17.4</m:t>
                        </m:r>
                        <m:r>
                          <a:rPr lang="en-US" sz="2400" b="0" i="1" smtClean="0">
                            <a:solidFill>
                              <a:schemeClr val="bg1"/>
                            </a:solidFill>
                            <a:latin typeface="Cambria Math" panose="02040503050406030204" pitchFamily="18" charset="0"/>
                          </a:rPr>
                          <m:t>𝑔</m:t>
                        </m:r>
                      </m:num>
                      <m:den>
                        <m:r>
                          <a:rPr lang="en-US" sz="2400" b="0" i="1" smtClean="0">
                            <a:solidFill>
                              <a:schemeClr val="bg1"/>
                            </a:solidFill>
                            <a:latin typeface="Cambria Math" panose="02040503050406030204" pitchFamily="18" charset="0"/>
                          </a:rPr>
                          <m:t>17.4</m:t>
                        </m:r>
                        <m:r>
                          <a:rPr lang="en-US" sz="2400" b="0" i="1" smtClean="0">
                            <a:solidFill>
                              <a:schemeClr val="bg1"/>
                            </a:solidFill>
                            <a:latin typeface="Cambria Math" panose="02040503050406030204" pitchFamily="18" charset="0"/>
                          </a:rPr>
                          <m:t>𝑔</m:t>
                        </m:r>
                      </m:den>
                    </m:f>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rPr>
                      <m:t>100= </m:t>
                    </m:r>
                  </m:oMath>
                </a14:m>
                <a:r>
                  <a:rPr lang="en-US" sz="2400" dirty="0">
                    <a:solidFill>
                      <a:schemeClr val="bg1"/>
                    </a:solidFill>
                  </a:rPr>
                  <a:t>-0.14% </a:t>
                </a:r>
              </a:p>
            </p:txBody>
          </p:sp>
        </mc:Choice>
        <mc:Fallback xmlns="">
          <p:sp>
            <p:nvSpPr>
              <p:cNvPr id="8" name="TextBox 7"/>
              <p:cNvSpPr txBox="1">
                <a:spLocks noRot="1" noChangeAspect="1" noMove="1" noResize="1" noEditPoints="1" noAdjustHandles="1" noChangeArrowheads="1" noChangeShapeType="1" noTextEdit="1"/>
              </p:cNvSpPr>
              <p:nvPr/>
            </p:nvSpPr>
            <p:spPr>
              <a:xfrm>
                <a:off x="5339293" y="4689695"/>
                <a:ext cx="4545582" cy="658770"/>
              </a:xfrm>
              <a:prstGeom prst="rect">
                <a:avLst/>
              </a:prstGeom>
              <a:blipFill>
                <a:blip r:embed="rId4"/>
                <a:stretch>
                  <a:fillRect b="-277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C2119BC-8496-40B7-A59B-A735E1F474E2}"/>
              </a:ext>
            </a:extLst>
          </p:cNvPr>
          <p:cNvSpPr txBox="1"/>
          <p:nvPr/>
        </p:nvSpPr>
        <p:spPr>
          <a:xfrm>
            <a:off x="2687782" y="5708073"/>
            <a:ext cx="7564582" cy="830997"/>
          </a:xfrm>
          <a:prstGeom prst="rect">
            <a:avLst/>
          </a:prstGeom>
          <a:noFill/>
        </p:spPr>
        <p:txBody>
          <a:bodyPr wrap="square" rtlCol="0">
            <a:spAutoFit/>
          </a:bodyPr>
          <a:lstStyle/>
          <a:p>
            <a:r>
              <a:rPr lang="en-US" sz="2400" dirty="0">
                <a:solidFill>
                  <a:schemeClr val="bg1"/>
                </a:solidFill>
              </a:rPr>
              <a:t>YOU MUST USE % CHANGE IN MASS IN YOUR ARGUMENT AND DATA REPRESENTATION</a:t>
            </a:r>
          </a:p>
        </p:txBody>
      </p:sp>
    </p:spTree>
    <p:extLst>
      <p:ext uri="{BB962C8B-B14F-4D97-AF65-F5344CB8AC3E}">
        <p14:creationId xmlns:p14="http://schemas.microsoft.com/office/powerpoint/2010/main" val="348864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6953061" y="446956"/>
            <a:ext cx="4624859" cy="2945972"/>
          </a:xfrm>
          <a:prstGeom prst="rect">
            <a:avLst/>
          </a:prstGeom>
        </p:spPr>
      </p:pic>
      <p:sp>
        <p:nvSpPr>
          <p:cNvPr id="4" name="TextBox 3"/>
          <p:cNvSpPr txBox="1"/>
          <p:nvPr/>
        </p:nvSpPr>
        <p:spPr>
          <a:xfrm>
            <a:off x="624690" y="416460"/>
            <a:ext cx="3720974" cy="3785652"/>
          </a:xfrm>
          <a:prstGeom prst="rect">
            <a:avLst/>
          </a:prstGeom>
          <a:noFill/>
        </p:spPr>
        <p:txBody>
          <a:bodyPr wrap="square" rtlCol="0">
            <a:spAutoFit/>
          </a:bodyPr>
          <a:lstStyle/>
          <a:p>
            <a:r>
              <a:rPr lang="en-US" sz="2400" dirty="0">
                <a:solidFill>
                  <a:schemeClr val="bg1"/>
                </a:solidFill>
              </a:rPr>
              <a:t>What is the rate of osmosis in the following:</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Distilled water</a:t>
            </a:r>
          </a:p>
          <a:p>
            <a:pPr marL="342900" indent="-342900">
              <a:buFont typeface="Arial" panose="020B0604020202020204" pitchFamily="34" charset="0"/>
              <a:buChar char="•"/>
            </a:pPr>
            <a:endParaRPr lang="en-US" sz="2400" dirty="0">
              <a:solidFill>
                <a:schemeClr val="bg1"/>
              </a:solidFill>
            </a:endParaRP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1% starch solution</a:t>
            </a:r>
          </a:p>
          <a:p>
            <a:pPr marL="342900" indent="-342900">
              <a:buFont typeface="Arial" panose="020B0604020202020204" pitchFamily="34" charset="0"/>
              <a:buChar char="•"/>
            </a:pPr>
            <a:endParaRPr lang="en-US" sz="2400" dirty="0">
              <a:solidFill>
                <a:schemeClr val="bg1"/>
              </a:solidFill>
            </a:endParaRP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3% starch solution</a:t>
            </a:r>
          </a:p>
        </p:txBody>
      </p:sp>
      <p:cxnSp>
        <p:nvCxnSpPr>
          <p:cNvPr id="6" name="Straight Arrow Connector 5"/>
          <p:cNvCxnSpPr/>
          <p:nvPr/>
        </p:nvCxnSpPr>
        <p:spPr>
          <a:xfrm flipH="1" flipV="1">
            <a:off x="7396681" y="2103870"/>
            <a:ext cx="2163779" cy="18214"/>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414787" y="1165881"/>
            <a:ext cx="3545188" cy="3519"/>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396681" y="3105338"/>
            <a:ext cx="755964" cy="1"/>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6943784" y="3530287"/>
            <a:ext cx="4634136" cy="2893760"/>
          </a:xfrm>
          <a:prstGeom prst="rect">
            <a:avLst/>
          </a:prstGeom>
        </p:spPr>
      </p:pic>
      <p:cxnSp>
        <p:nvCxnSpPr>
          <p:cNvPr id="21" name="Straight Arrow Connector 20"/>
          <p:cNvCxnSpPr/>
          <p:nvPr/>
        </p:nvCxnSpPr>
        <p:spPr>
          <a:xfrm flipH="1" flipV="1">
            <a:off x="9560460" y="2122084"/>
            <a:ext cx="1" cy="983254"/>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0959975" y="1138830"/>
            <a:ext cx="8301" cy="1966508"/>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423840" y="5180539"/>
            <a:ext cx="2163779" cy="18214"/>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441946" y="4242550"/>
            <a:ext cx="3545188" cy="3519"/>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396681" y="6133223"/>
            <a:ext cx="755964" cy="1"/>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4689" y="4934139"/>
            <a:ext cx="5830432" cy="461665"/>
          </a:xfrm>
          <a:prstGeom prst="rect">
            <a:avLst/>
          </a:prstGeom>
          <a:noFill/>
        </p:spPr>
        <p:txBody>
          <a:bodyPr wrap="square" rtlCol="0">
            <a:spAutoFit/>
          </a:bodyPr>
          <a:lstStyle/>
          <a:p>
            <a:r>
              <a:rPr lang="en-US" sz="2400" dirty="0">
                <a:solidFill>
                  <a:schemeClr val="bg1"/>
                </a:solidFill>
              </a:rPr>
              <a:t>Which chart best represents the data?</a:t>
            </a:r>
          </a:p>
        </p:txBody>
      </p:sp>
      <p:sp>
        <p:nvSpPr>
          <p:cNvPr id="30" name="TextBox 29"/>
          <p:cNvSpPr txBox="1"/>
          <p:nvPr/>
        </p:nvSpPr>
        <p:spPr>
          <a:xfrm>
            <a:off x="3485472" y="1458277"/>
            <a:ext cx="1439501" cy="461665"/>
          </a:xfrm>
          <a:prstGeom prst="rect">
            <a:avLst/>
          </a:prstGeom>
          <a:noFill/>
        </p:spPr>
        <p:txBody>
          <a:bodyPr wrap="square" rtlCol="0">
            <a:spAutoFit/>
          </a:bodyPr>
          <a:lstStyle/>
          <a:p>
            <a:r>
              <a:rPr lang="en-US" sz="2400" dirty="0">
                <a:solidFill>
                  <a:schemeClr val="bg1"/>
                </a:solidFill>
              </a:rPr>
              <a:t>0.0g/min</a:t>
            </a:r>
          </a:p>
        </p:txBody>
      </p:sp>
      <p:sp>
        <p:nvSpPr>
          <p:cNvPr id="31" name="TextBox 30"/>
          <p:cNvSpPr txBox="1"/>
          <p:nvPr/>
        </p:nvSpPr>
        <p:spPr>
          <a:xfrm>
            <a:off x="3605920" y="2599361"/>
            <a:ext cx="1439501" cy="461665"/>
          </a:xfrm>
          <a:prstGeom prst="rect">
            <a:avLst/>
          </a:prstGeom>
          <a:noFill/>
        </p:spPr>
        <p:txBody>
          <a:bodyPr wrap="square" rtlCol="0">
            <a:spAutoFit/>
          </a:bodyPr>
          <a:lstStyle/>
          <a:p>
            <a:r>
              <a:rPr lang="en-US" sz="2400" dirty="0">
                <a:solidFill>
                  <a:schemeClr val="bg1"/>
                </a:solidFill>
              </a:rPr>
              <a:t>0.6g/min</a:t>
            </a:r>
          </a:p>
        </p:txBody>
      </p:sp>
      <p:sp>
        <p:nvSpPr>
          <p:cNvPr id="32" name="TextBox 31"/>
          <p:cNvSpPr txBox="1"/>
          <p:nvPr/>
        </p:nvSpPr>
        <p:spPr>
          <a:xfrm>
            <a:off x="3605919" y="3740447"/>
            <a:ext cx="1439501" cy="461665"/>
          </a:xfrm>
          <a:prstGeom prst="rect">
            <a:avLst/>
          </a:prstGeom>
          <a:noFill/>
        </p:spPr>
        <p:txBody>
          <a:bodyPr wrap="square" rtlCol="0">
            <a:spAutoFit/>
          </a:bodyPr>
          <a:lstStyle/>
          <a:p>
            <a:r>
              <a:rPr lang="en-US" sz="2400" dirty="0">
                <a:solidFill>
                  <a:schemeClr val="bg1"/>
                </a:solidFill>
              </a:rPr>
              <a:t>1.2g/min</a:t>
            </a:r>
          </a:p>
        </p:txBody>
      </p:sp>
    </p:spTree>
    <p:extLst>
      <p:ext uri="{BB962C8B-B14F-4D97-AF65-F5344CB8AC3E}">
        <p14:creationId xmlns:p14="http://schemas.microsoft.com/office/powerpoint/2010/main" val="23843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2"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right)">
                                      <p:cBhvr>
                                        <p:cTn id="26" dur="500"/>
                                        <p:tgtEl>
                                          <p:spTgt spid="26"/>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par>
                                <p:cTn id="40" presetID="22" presetClass="entr" presetSubtype="2"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339167" y="400519"/>
            <a:ext cx="4357688" cy="3000375"/>
          </a:xfrm>
          <a:prstGeom prst="rect">
            <a:avLst/>
          </a:prstGeom>
        </p:spPr>
      </p:pic>
      <p:pic>
        <p:nvPicPr>
          <p:cNvPr id="3" name="Picture 2"/>
          <p:cNvPicPr/>
          <p:nvPr/>
        </p:nvPicPr>
        <p:blipFill>
          <a:blip r:embed="rId3"/>
          <a:stretch>
            <a:fillRect/>
          </a:stretch>
        </p:blipFill>
        <p:spPr>
          <a:xfrm>
            <a:off x="636378" y="400519"/>
            <a:ext cx="4357688" cy="3000375"/>
          </a:xfrm>
          <a:prstGeom prst="rect">
            <a:avLst/>
          </a:prstGeom>
        </p:spPr>
      </p:pic>
      <p:cxnSp>
        <p:nvCxnSpPr>
          <p:cNvPr id="5" name="Straight Arrow Connector 4"/>
          <p:cNvCxnSpPr/>
          <p:nvPr/>
        </p:nvCxnSpPr>
        <p:spPr>
          <a:xfrm>
            <a:off x="5246557" y="1900706"/>
            <a:ext cx="190375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71213" y="1319135"/>
            <a:ext cx="1379095" cy="461665"/>
          </a:xfrm>
          <a:prstGeom prst="rect">
            <a:avLst/>
          </a:prstGeom>
          <a:noFill/>
        </p:spPr>
        <p:txBody>
          <a:bodyPr wrap="square" rtlCol="0">
            <a:spAutoFit/>
          </a:bodyPr>
          <a:lstStyle/>
          <a:p>
            <a:r>
              <a:rPr lang="en-US" sz="2400" dirty="0">
                <a:solidFill>
                  <a:schemeClr val="bg1"/>
                </a:solidFill>
              </a:rPr>
              <a:t>Time</a:t>
            </a:r>
          </a:p>
        </p:txBody>
      </p:sp>
      <p:sp>
        <p:nvSpPr>
          <p:cNvPr id="7" name="TextBox 6"/>
          <p:cNvSpPr txBox="1"/>
          <p:nvPr/>
        </p:nvSpPr>
        <p:spPr>
          <a:xfrm>
            <a:off x="689548" y="4002374"/>
            <a:ext cx="4631960" cy="461665"/>
          </a:xfrm>
          <a:prstGeom prst="rect">
            <a:avLst/>
          </a:prstGeom>
          <a:noFill/>
        </p:spPr>
        <p:txBody>
          <a:bodyPr wrap="square" rtlCol="0">
            <a:spAutoFit/>
          </a:bodyPr>
          <a:lstStyle/>
          <a:p>
            <a:r>
              <a:rPr lang="en-US" sz="2400" dirty="0">
                <a:solidFill>
                  <a:schemeClr val="bg1"/>
                </a:solidFill>
              </a:rPr>
              <a:t>Describe what happened?</a:t>
            </a:r>
          </a:p>
        </p:txBody>
      </p:sp>
      <p:sp>
        <p:nvSpPr>
          <p:cNvPr id="8" name="TextBox 7"/>
          <p:cNvSpPr txBox="1"/>
          <p:nvPr/>
        </p:nvSpPr>
        <p:spPr>
          <a:xfrm>
            <a:off x="689548" y="5050529"/>
            <a:ext cx="4631960" cy="461665"/>
          </a:xfrm>
          <a:prstGeom prst="rect">
            <a:avLst/>
          </a:prstGeom>
          <a:noFill/>
        </p:spPr>
        <p:txBody>
          <a:bodyPr wrap="square" rtlCol="0">
            <a:spAutoFit/>
          </a:bodyPr>
          <a:lstStyle/>
          <a:p>
            <a:r>
              <a:rPr lang="en-US" sz="2400" dirty="0">
                <a:solidFill>
                  <a:schemeClr val="bg1"/>
                </a:solidFill>
              </a:rPr>
              <a:t>Explain why it happened?</a:t>
            </a:r>
          </a:p>
        </p:txBody>
      </p:sp>
    </p:spTree>
    <p:extLst>
      <p:ext uri="{BB962C8B-B14F-4D97-AF65-F5344CB8AC3E}">
        <p14:creationId xmlns:p14="http://schemas.microsoft.com/office/powerpoint/2010/main" val="1047037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339167" y="400519"/>
            <a:ext cx="4357688" cy="3000375"/>
          </a:xfrm>
          <a:prstGeom prst="rect">
            <a:avLst/>
          </a:prstGeom>
        </p:spPr>
      </p:pic>
      <p:pic>
        <p:nvPicPr>
          <p:cNvPr id="3" name="Picture 2"/>
          <p:cNvPicPr/>
          <p:nvPr/>
        </p:nvPicPr>
        <p:blipFill>
          <a:blip r:embed="rId3"/>
          <a:stretch>
            <a:fillRect/>
          </a:stretch>
        </p:blipFill>
        <p:spPr>
          <a:xfrm>
            <a:off x="636378" y="400519"/>
            <a:ext cx="4357688" cy="3000375"/>
          </a:xfrm>
          <a:prstGeom prst="rect">
            <a:avLst/>
          </a:prstGeom>
        </p:spPr>
      </p:pic>
      <p:cxnSp>
        <p:nvCxnSpPr>
          <p:cNvPr id="5" name="Straight Arrow Connector 4"/>
          <p:cNvCxnSpPr/>
          <p:nvPr/>
        </p:nvCxnSpPr>
        <p:spPr>
          <a:xfrm>
            <a:off x="5246557" y="1900706"/>
            <a:ext cx="190375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71213" y="1319135"/>
            <a:ext cx="1379095" cy="461665"/>
          </a:xfrm>
          <a:prstGeom prst="rect">
            <a:avLst/>
          </a:prstGeom>
          <a:noFill/>
        </p:spPr>
        <p:txBody>
          <a:bodyPr wrap="square" rtlCol="0">
            <a:spAutoFit/>
          </a:bodyPr>
          <a:lstStyle/>
          <a:p>
            <a:r>
              <a:rPr lang="en-US" sz="2400" dirty="0">
                <a:solidFill>
                  <a:schemeClr val="bg1"/>
                </a:solidFill>
              </a:rPr>
              <a:t>Time</a:t>
            </a:r>
          </a:p>
        </p:txBody>
      </p:sp>
      <p:sp>
        <p:nvSpPr>
          <p:cNvPr id="7" name="TextBox 6"/>
          <p:cNvSpPr txBox="1"/>
          <p:nvPr/>
        </p:nvSpPr>
        <p:spPr>
          <a:xfrm>
            <a:off x="689548" y="4002374"/>
            <a:ext cx="4631960" cy="461665"/>
          </a:xfrm>
          <a:prstGeom prst="rect">
            <a:avLst/>
          </a:prstGeom>
          <a:noFill/>
        </p:spPr>
        <p:txBody>
          <a:bodyPr wrap="square" rtlCol="0">
            <a:spAutoFit/>
          </a:bodyPr>
          <a:lstStyle/>
          <a:p>
            <a:r>
              <a:rPr lang="en-US" sz="2400" dirty="0">
                <a:solidFill>
                  <a:schemeClr val="bg1"/>
                </a:solidFill>
              </a:rPr>
              <a:t>Sugar is a polar molecule</a:t>
            </a:r>
          </a:p>
        </p:txBody>
      </p:sp>
      <p:sp>
        <p:nvSpPr>
          <p:cNvPr id="8" name="TextBox 7"/>
          <p:cNvSpPr txBox="1"/>
          <p:nvPr/>
        </p:nvSpPr>
        <p:spPr>
          <a:xfrm>
            <a:off x="689548" y="4603854"/>
            <a:ext cx="4631960" cy="1200329"/>
          </a:xfrm>
          <a:prstGeom prst="rect">
            <a:avLst/>
          </a:prstGeom>
          <a:noFill/>
        </p:spPr>
        <p:txBody>
          <a:bodyPr wrap="square" rtlCol="0">
            <a:spAutoFit/>
          </a:bodyPr>
          <a:lstStyle/>
          <a:p>
            <a:r>
              <a:rPr lang="en-US" sz="2400" dirty="0">
                <a:solidFill>
                  <a:schemeClr val="bg1"/>
                </a:solidFill>
              </a:rPr>
              <a:t>Explain how it got into the cell and why it did or did not cost the cell energy</a:t>
            </a:r>
          </a:p>
        </p:txBody>
      </p:sp>
    </p:spTree>
    <p:extLst>
      <p:ext uri="{BB962C8B-B14F-4D97-AF65-F5344CB8AC3E}">
        <p14:creationId xmlns:p14="http://schemas.microsoft.com/office/powerpoint/2010/main" val="54094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4616" y="2833141"/>
            <a:ext cx="9672960" cy="1200329"/>
          </a:xfrm>
          <a:prstGeom prst="rect">
            <a:avLst/>
          </a:prstGeom>
          <a:noFill/>
        </p:spPr>
        <p:txBody>
          <a:bodyPr wrap="square" rtlCol="0">
            <a:spAutoFit/>
          </a:bodyPr>
          <a:lstStyle/>
          <a:p>
            <a:r>
              <a:rPr lang="en-US" sz="2400" dirty="0">
                <a:solidFill>
                  <a:schemeClr val="bg1"/>
                </a:solidFill>
              </a:rPr>
              <a:t>Arrange the beakers above in order of mass inside of cell after 30 minutes. Starting with the one with the </a:t>
            </a:r>
            <a:r>
              <a:rPr lang="en-US" sz="2400" b="1" u="sng" dirty="0">
                <a:solidFill>
                  <a:schemeClr val="bg1"/>
                </a:solidFill>
              </a:rPr>
              <a:t>least</a:t>
            </a:r>
            <a:r>
              <a:rPr lang="en-US" sz="2400" dirty="0">
                <a:solidFill>
                  <a:schemeClr val="bg1"/>
                </a:solidFill>
              </a:rPr>
              <a:t> amount of mass. (assume they all start with the same amount of mass)</a:t>
            </a:r>
          </a:p>
        </p:txBody>
      </p:sp>
      <p:sp>
        <p:nvSpPr>
          <p:cNvPr id="4" name="TextBox 3"/>
          <p:cNvSpPr txBox="1"/>
          <p:nvPr/>
        </p:nvSpPr>
        <p:spPr>
          <a:xfrm>
            <a:off x="8829207" y="674557"/>
            <a:ext cx="2608288" cy="1569660"/>
          </a:xfrm>
          <a:prstGeom prst="rect">
            <a:avLst/>
          </a:prstGeom>
          <a:noFill/>
        </p:spPr>
        <p:txBody>
          <a:bodyPr wrap="square" rtlCol="0">
            <a:spAutoFit/>
          </a:bodyPr>
          <a:lstStyle/>
          <a:p>
            <a:r>
              <a:rPr lang="en-US" sz="2400" dirty="0">
                <a:solidFill>
                  <a:schemeClr val="bg1"/>
                </a:solidFill>
              </a:rPr>
              <a:t>M=molarity, which is a measure of solute concentration</a:t>
            </a:r>
          </a:p>
        </p:txBody>
      </p:sp>
      <p:pic>
        <p:nvPicPr>
          <p:cNvPr id="5" name="Picture 4"/>
          <p:cNvPicPr>
            <a:picLocks noChangeAspect="1"/>
          </p:cNvPicPr>
          <p:nvPr/>
        </p:nvPicPr>
        <p:blipFill>
          <a:blip r:embed="rId2"/>
          <a:stretch>
            <a:fillRect/>
          </a:stretch>
        </p:blipFill>
        <p:spPr>
          <a:xfrm>
            <a:off x="789349" y="225899"/>
            <a:ext cx="7734300" cy="2466975"/>
          </a:xfrm>
          <a:prstGeom prst="rect">
            <a:avLst/>
          </a:prstGeom>
        </p:spPr>
      </p:pic>
    </p:spTree>
    <p:extLst>
      <p:ext uri="{BB962C8B-B14F-4D97-AF65-F5344CB8AC3E}">
        <p14:creationId xmlns:p14="http://schemas.microsoft.com/office/powerpoint/2010/main" val="421478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8454" y="1017313"/>
            <a:ext cx="11184127" cy="1608637"/>
          </a:xfrm>
          <a:prstGeom prst="rect">
            <a:avLst/>
          </a:prstGeom>
          <a:noFill/>
        </p:spPr>
        <p:txBody>
          <a:bodyPr wrap="square" lIns="130039" tIns="65020" rIns="130039" bIns="65020" rtlCol="0">
            <a:spAutoFit/>
          </a:bodyPr>
          <a:lstStyle/>
          <a:p>
            <a:pPr algn="ctr"/>
            <a:r>
              <a:rPr lang="en-US" sz="2400" dirty="0">
                <a:solidFill>
                  <a:schemeClr val="bg1"/>
                </a:solidFill>
              </a:rPr>
              <a:t>What were some weaknesses of the way you planned and carried out your investigation? </a:t>
            </a:r>
          </a:p>
          <a:p>
            <a:pPr algn="ctr"/>
            <a:endParaRPr lang="en-US" sz="2400" dirty="0">
              <a:solidFill>
                <a:schemeClr val="bg1"/>
              </a:solidFill>
            </a:endParaRPr>
          </a:p>
          <a:p>
            <a:pPr algn="ctr"/>
            <a:r>
              <a:rPr lang="en-US" sz="2400" dirty="0">
                <a:solidFill>
                  <a:schemeClr val="bg1"/>
                </a:solidFill>
              </a:rPr>
              <a:t>(What made it less scientific?)</a:t>
            </a:r>
          </a:p>
        </p:txBody>
      </p:sp>
    </p:spTree>
    <p:extLst>
      <p:ext uri="{BB962C8B-B14F-4D97-AF65-F5344CB8AC3E}">
        <p14:creationId xmlns:p14="http://schemas.microsoft.com/office/powerpoint/2010/main" val="101860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4597" y="3402767"/>
            <a:ext cx="7045377" cy="461665"/>
          </a:xfrm>
          <a:prstGeom prst="rect">
            <a:avLst/>
          </a:prstGeom>
          <a:noFill/>
        </p:spPr>
        <p:txBody>
          <a:bodyPr wrap="square" rtlCol="0">
            <a:spAutoFit/>
          </a:bodyPr>
          <a:lstStyle/>
          <a:p>
            <a:r>
              <a:rPr lang="en-US" sz="2400" dirty="0">
                <a:solidFill>
                  <a:schemeClr val="bg1"/>
                </a:solidFill>
              </a:rPr>
              <a:t>Explain the relative position of each cell</a:t>
            </a:r>
          </a:p>
        </p:txBody>
      </p:sp>
      <p:pic>
        <p:nvPicPr>
          <p:cNvPr id="2" name="Picture 1"/>
          <p:cNvPicPr>
            <a:picLocks noChangeAspect="1"/>
          </p:cNvPicPr>
          <p:nvPr/>
        </p:nvPicPr>
        <p:blipFill>
          <a:blip r:embed="rId2"/>
          <a:stretch>
            <a:fillRect/>
          </a:stretch>
        </p:blipFill>
        <p:spPr>
          <a:xfrm>
            <a:off x="1552480" y="673115"/>
            <a:ext cx="8724900" cy="2209800"/>
          </a:xfrm>
          <a:prstGeom prst="rect">
            <a:avLst/>
          </a:prstGeom>
        </p:spPr>
      </p:pic>
    </p:spTree>
    <p:extLst>
      <p:ext uri="{BB962C8B-B14F-4D97-AF65-F5344CB8AC3E}">
        <p14:creationId xmlns:p14="http://schemas.microsoft.com/office/powerpoint/2010/main" val="777621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248525" y="343666"/>
            <a:ext cx="3514725" cy="2343150"/>
          </a:xfrm>
          <a:prstGeom prst="rect">
            <a:avLst/>
          </a:prstGeom>
        </p:spPr>
      </p:pic>
      <p:pic>
        <p:nvPicPr>
          <p:cNvPr id="3" name="Picture 2"/>
          <p:cNvPicPr/>
          <p:nvPr/>
        </p:nvPicPr>
        <p:blipFill>
          <a:blip r:embed="rId3"/>
          <a:stretch>
            <a:fillRect/>
          </a:stretch>
        </p:blipFill>
        <p:spPr>
          <a:xfrm>
            <a:off x="1104592" y="343666"/>
            <a:ext cx="3500438" cy="2300288"/>
          </a:xfrm>
          <a:prstGeom prst="rect">
            <a:avLst/>
          </a:prstGeom>
        </p:spPr>
      </p:pic>
      <p:cxnSp>
        <p:nvCxnSpPr>
          <p:cNvPr id="4" name="Straight Arrow Connector 3"/>
          <p:cNvCxnSpPr/>
          <p:nvPr/>
        </p:nvCxnSpPr>
        <p:spPr>
          <a:xfrm>
            <a:off x="5036695" y="1735815"/>
            <a:ext cx="190375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61351" y="1154244"/>
            <a:ext cx="1379095" cy="461665"/>
          </a:xfrm>
          <a:prstGeom prst="rect">
            <a:avLst/>
          </a:prstGeom>
          <a:noFill/>
        </p:spPr>
        <p:txBody>
          <a:bodyPr wrap="square" rtlCol="0">
            <a:spAutoFit/>
          </a:bodyPr>
          <a:lstStyle/>
          <a:p>
            <a:r>
              <a:rPr lang="en-US" sz="2400" dirty="0">
                <a:solidFill>
                  <a:schemeClr val="bg1"/>
                </a:solidFill>
              </a:rPr>
              <a:t>Time</a:t>
            </a:r>
          </a:p>
        </p:txBody>
      </p:sp>
      <p:sp>
        <p:nvSpPr>
          <p:cNvPr id="6" name="TextBox 5"/>
          <p:cNvSpPr txBox="1"/>
          <p:nvPr/>
        </p:nvSpPr>
        <p:spPr>
          <a:xfrm>
            <a:off x="824459" y="3237875"/>
            <a:ext cx="6115987" cy="461665"/>
          </a:xfrm>
          <a:prstGeom prst="rect">
            <a:avLst/>
          </a:prstGeom>
          <a:noFill/>
        </p:spPr>
        <p:txBody>
          <a:bodyPr wrap="square" rtlCol="0">
            <a:spAutoFit/>
          </a:bodyPr>
          <a:lstStyle/>
          <a:p>
            <a:r>
              <a:rPr lang="en-US" sz="2400" dirty="0">
                <a:solidFill>
                  <a:schemeClr val="bg1"/>
                </a:solidFill>
              </a:rPr>
              <a:t>Describe what happened</a:t>
            </a:r>
          </a:p>
        </p:txBody>
      </p:sp>
      <p:sp>
        <p:nvSpPr>
          <p:cNvPr id="7" name="TextBox 6"/>
          <p:cNvSpPr txBox="1"/>
          <p:nvPr/>
        </p:nvSpPr>
        <p:spPr>
          <a:xfrm>
            <a:off x="824458" y="4056072"/>
            <a:ext cx="6115987" cy="461665"/>
          </a:xfrm>
          <a:prstGeom prst="rect">
            <a:avLst/>
          </a:prstGeom>
          <a:noFill/>
        </p:spPr>
        <p:txBody>
          <a:bodyPr wrap="square" rtlCol="0">
            <a:spAutoFit/>
          </a:bodyPr>
          <a:lstStyle/>
          <a:p>
            <a:r>
              <a:rPr lang="en-US" sz="2400" dirty="0">
                <a:solidFill>
                  <a:schemeClr val="bg1"/>
                </a:solidFill>
              </a:rPr>
              <a:t>Explain why it happened</a:t>
            </a:r>
          </a:p>
        </p:txBody>
      </p:sp>
    </p:spTree>
    <p:extLst>
      <p:ext uri="{BB962C8B-B14F-4D97-AF65-F5344CB8AC3E}">
        <p14:creationId xmlns:p14="http://schemas.microsoft.com/office/powerpoint/2010/main" val="4271045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449" y="836950"/>
            <a:ext cx="7854846" cy="830997"/>
          </a:xfrm>
          <a:prstGeom prst="rect">
            <a:avLst/>
          </a:prstGeom>
          <a:noFill/>
        </p:spPr>
        <p:txBody>
          <a:bodyPr wrap="square" rtlCol="0">
            <a:spAutoFit/>
          </a:bodyPr>
          <a:lstStyle/>
          <a:p>
            <a:r>
              <a:rPr lang="en-US" sz="2400" dirty="0">
                <a:solidFill>
                  <a:schemeClr val="bg1"/>
                </a:solidFill>
              </a:rPr>
              <a:t>The salinity of ocean water is about 35ppt and the salinity of vertebrate blood is about 0.9ppt.</a:t>
            </a:r>
          </a:p>
        </p:txBody>
      </p:sp>
      <p:pic>
        <p:nvPicPr>
          <p:cNvPr id="2050" name="Picture 2" descr="Image result for drinking sea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602" y="2076215"/>
            <a:ext cx="4466631" cy="29454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9449" y="2308485"/>
            <a:ext cx="4077324" cy="830997"/>
          </a:xfrm>
          <a:prstGeom prst="rect">
            <a:avLst/>
          </a:prstGeom>
          <a:noFill/>
        </p:spPr>
        <p:txBody>
          <a:bodyPr wrap="square" rtlCol="0">
            <a:spAutoFit/>
          </a:bodyPr>
          <a:lstStyle/>
          <a:p>
            <a:r>
              <a:rPr lang="en-US" sz="2400" dirty="0">
                <a:solidFill>
                  <a:schemeClr val="bg1"/>
                </a:solidFill>
              </a:rPr>
              <a:t>What would happen if a human drank ocean water?</a:t>
            </a:r>
          </a:p>
        </p:txBody>
      </p:sp>
      <p:sp>
        <p:nvSpPr>
          <p:cNvPr id="5" name="TextBox 4"/>
          <p:cNvSpPr txBox="1"/>
          <p:nvPr/>
        </p:nvSpPr>
        <p:spPr>
          <a:xfrm>
            <a:off x="839449" y="3780020"/>
            <a:ext cx="4077324" cy="461665"/>
          </a:xfrm>
          <a:prstGeom prst="rect">
            <a:avLst/>
          </a:prstGeom>
          <a:noFill/>
        </p:spPr>
        <p:txBody>
          <a:bodyPr wrap="square" rtlCol="0">
            <a:spAutoFit/>
          </a:bodyPr>
          <a:lstStyle/>
          <a:p>
            <a:r>
              <a:rPr lang="en-US" sz="2400" dirty="0">
                <a:solidFill>
                  <a:schemeClr val="bg1"/>
                </a:solidFill>
              </a:rPr>
              <a:t>Explain why</a:t>
            </a:r>
          </a:p>
        </p:txBody>
      </p:sp>
    </p:spTree>
    <p:extLst>
      <p:ext uri="{BB962C8B-B14F-4D97-AF65-F5344CB8AC3E}">
        <p14:creationId xmlns:p14="http://schemas.microsoft.com/office/powerpoint/2010/main" val="176668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315" y="1553029"/>
            <a:ext cx="7487785" cy="461665"/>
          </a:xfrm>
          <a:prstGeom prst="rect">
            <a:avLst/>
          </a:prstGeom>
          <a:noFill/>
        </p:spPr>
        <p:txBody>
          <a:bodyPr wrap="square" rtlCol="0">
            <a:spAutoFit/>
          </a:bodyPr>
          <a:lstStyle/>
          <a:p>
            <a:r>
              <a:rPr lang="en-US" sz="2400" dirty="0">
                <a:solidFill>
                  <a:schemeClr val="bg1"/>
                </a:solidFill>
              </a:rPr>
              <a:t>Patterns</a:t>
            </a:r>
          </a:p>
        </p:txBody>
      </p:sp>
      <p:sp>
        <p:nvSpPr>
          <p:cNvPr id="10" name="Rectangle 6"/>
          <p:cNvSpPr>
            <a:spLocks noChangeArrowheads="1"/>
          </p:cNvSpPr>
          <p:nvPr/>
        </p:nvSpPr>
        <p:spPr bwMode="auto">
          <a:xfrm>
            <a:off x="701003" y="3751543"/>
            <a:ext cx="106970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Arial" panose="020B0604020202020204" pitchFamily="34" charset="0"/>
              <a:buChar char="•"/>
            </a:pPr>
            <a:r>
              <a:rPr lang="en-US" sz="2400" dirty="0">
                <a:solidFill>
                  <a:schemeClr val="bg1"/>
                </a:solidFill>
              </a:rPr>
              <a:t>Different patterns may be observed at each of the scales at which a system is studied and can provide evidence for causality in explanations of phenomena</a:t>
            </a:r>
            <a:r>
              <a:rPr lang="en-US" altLang="en-US" sz="2400" dirty="0">
                <a:solidFill>
                  <a:schemeClr val="bg1"/>
                </a:solidFill>
              </a:rPr>
              <a:t>.</a:t>
            </a:r>
          </a:p>
        </p:txBody>
      </p:sp>
      <p:sp>
        <p:nvSpPr>
          <p:cNvPr id="11" name="TextBox 10"/>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12" name="TextBox 11"/>
          <p:cNvSpPr txBox="1"/>
          <p:nvPr/>
        </p:nvSpPr>
        <p:spPr>
          <a:xfrm>
            <a:off x="1604865" y="248771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3994474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315" y="1553029"/>
            <a:ext cx="7487785" cy="461665"/>
          </a:xfrm>
          <a:prstGeom prst="rect">
            <a:avLst/>
          </a:prstGeom>
          <a:noFill/>
        </p:spPr>
        <p:txBody>
          <a:bodyPr wrap="square" rtlCol="0">
            <a:spAutoFit/>
          </a:bodyPr>
          <a:lstStyle/>
          <a:p>
            <a:r>
              <a:rPr lang="en-US" sz="2400" dirty="0">
                <a:solidFill>
                  <a:schemeClr val="bg1"/>
                </a:solidFill>
              </a:rPr>
              <a:t>Cause and effect: Mechanism and Prediction</a:t>
            </a:r>
          </a:p>
        </p:txBody>
      </p:sp>
      <p:sp>
        <p:nvSpPr>
          <p:cNvPr id="10" name="Rectangle 6"/>
          <p:cNvSpPr>
            <a:spLocks noChangeArrowheads="1"/>
          </p:cNvSpPr>
          <p:nvPr/>
        </p:nvSpPr>
        <p:spPr bwMode="auto">
          <a:xfrm>
            <a:off x="760964" y="3422397"/>
            <a:ext cx="106970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Empirical evidence is required to differentiate between cause and correlation and make claims about specific causes and effects.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bg1"/>
                </a:solidFill>
              </a:rPr>
              <a:t>Cause and effect relationships can be suggested and predicted for complex natural and human designed systems by examining what is known about smaller scale mechanisms within the system.</a:t>
            </a:r>
          </a:p>
        </p:txBody>
      </p:sp>
      <p:sp>
        <p:nvSpPr>
          <p:cNvPr id="11" name="TextBox 10"/>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12" name="TextBox 11"/>
          <p:cNvSpPr txBox="1"/>
          <p:nvPr/>
        </p:nvSpPr>
        <p:spPr>
          <a:xfrm>
            <a:off x="1604865" y="248771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1822164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829" y="3565899"/>
            <a:ext cx="8548913" cy="2737673"/>
          </a:xfrm>
          <a:prstGeom prst="rect">
            <a:avLst/>
          </a:prstGeom>
        </p:spPr>
        <p:txBody>
          <a:bodyPr wrap="square">
            <a:spAutoFit/>
          </a:bodyPr>
          <a:lstStyle/>
          <a:p>
            <a:pPr marL="342900" indent="-342900">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Models (e.g., physical, mathematical, computer models) can be used to simulate systems and interactions—including energy, matter, and information flows—within and between systems at different scales.</a:t>
            </a:r>
          </a:p>
          <a:p>
            <a:pPr marL="342900" indent="-342900">
              <a:lnSpc>
                <a:spcPct val="107000"/>
              </a:lnSpc>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Models can be used to predict the behavior of a system, but these predictions have limited precision and reliability due to the assumptions and approximations inherent in models.</a:t>
            </a:r>
          </a:p>
        </p:txBody>
      </p:sp>
      <p:sp>
        <p:nvSpPr>
          <p:cNvPr id="3" name="TextBox 2"/>
          <p:cNvSpPr txBox="1"/>
          <p:nvPr/>
        </p:nvSpPr>
        <p:spPr>
          <a:xfrm>
            <a:off x="725714" y="1843313"/>
            <a:ext cx="8142514" cy="461665"/>
          </a:xfrm>
          <a:prstGeom prst="rect">
            <a:avLst/>
          </a:prstGeom>
          <a:noFill/>
        </p:spPr>
        <p:txBody>
          <a:bodyPr wrap="square" rtlCol="0">
            <a:spAutoFit/>
          </a:bodyPr>
          <a:lstStyle/>
          <a:p>
            <a:r>
              <a:rPr lang="en-US" sz="2400" dirty="0">
                <a:solidFill>
                  <a:schemeClr val="bg1"/>
                </a:solidFill>
              </a:rPr>
              <a:t>Systems and system models</a:t>
            </a:r>
          </a:p>
        </p:txBody>
      </p:sp>
      <p:sp>
        <p:nvSpPr>
          <p:cNvPr id="4" name="TextBox 3"/>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5" name="TextBox 4"/>
          <p:cNvSpPr txBox="1"/>
          <p:nvPr/>
        </p:nvSpPr>
        <p:spPr>
          <a:xfrm>
            <a:off x="1175657" y="2837448"/>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115428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829" y="3610870"/>
            <a:ext cx="8548913" cy="2668551"/>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The total amount of energy and matter in closed systems is conserved.</a:t>
            </a:r>
          </a:p>
          <a:p>
            <a:pPr marL="342900" indent="-342900">
              <a:lnSpc>
                <a:spcPct val="107000"/>
              </a:lnSpc>
              <a:spcAft>
                <a:spcPts val="800"/>
              </a:spcAft>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Changes of energy and matter in a system can be described in terms of energy and matter flows into, out of, and within that system.</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spc="-10" dirty="0">
                <a:solidFill>
                  <a:schemeClr val="bg1"/>
                </a:solidFill>
                <a:latin typeface="Calibri" panose="020F0502020204030204" pitchFamily="34" charset="0"/>
                <a:ea typeface="Arial" panose="020B0604020202020204" pitchFamily="34" charset="0"/>
                <a:cs typeface="Arial" panose="020B0604020202020204" pitchFamily="34" charset="0"/>
              </a:rPr>
              <a:t>Energy drives the cycling of matter within and between systems.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725714" y="1843313"/>
            <a:ext cx="8142514" cy="461665"/>
          </a:xfrm>
          <a:prstGeom prst="rect">
            <a:avLst/>
          </a:prstGeom>
          <a:noFill/>
        </p:spPr>
        <p:txBody>
          <a:bodyPr wrap="square" rtlCol="0">
            <a:spAutoFit/>
          </a:bodyPr>
          <a:lstStyle/>
          <a:p>
            <a:r>
              <a:rPr lang="en-US" sz="2400" dirty="0">
                <a:solidFill>
                  <a:schemeClr val="bg1"/>
                </a:solidFill>
              </a:rPr>
              <a:t>Energy and matter: Flows, Cycles, and Conservation</a:t>
            </a:r>
          </a:p>
        </p:txBody>
      </p:sp>
      <p:sp>
        <p:nvSpPr>
          <p:cNvPr id="4" name="TextBox 3"/>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5" name="TextBox 4"/>
          <p:cNvSpPr txBox="1"/>
          <p:nvPr/>
        </p:nvSpPr>
        <p:spPr>
          <a:xfrm>
            <a:off x="1175657" y="2837448"/>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2539499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845" y="3739051"/>
            <a:ext cx="8548913" cy="1655518"/>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solidFill>
                  <a:schemeClr val="bg1"/>
                </a:solidFill>
              </a:rPr>
              <a:t>The functions and properties of natural and designed objects and systems can be inferred from their overall structure, the way their components are shaped and used, and the molecular substructures of its various materials.</a:t>
            </a:r>
          </a:p>
        </p:txBody>
      </p:sp>
      <p:sp>
        <p:nvSpPr>
          <p:cNvPr id="3" name="TextBox 2"/>
          <p:cNvSpPr txBox="1"/>
          <p:nvPr/>
        </p:nvSpPr>
        <p:spPr>
          <a:xfrm>
            <a:off x="725714" y="1843313"/>
            <a:ext cx="8142514" cy="461665"/>
          </a:xfrm>
          <a:prstGeom prst="rect">
            <a:avLst/>
          </a:prstGeom>
          <a:noFill/>
        </p:spPr>
        <p:txBody>
          <a:bodyPr wrap="square" rtlCol="0">
            <a:spAutoFit/>
          </a:bodyPr>
          <a:lstStyle/>
          <a:p>
            <a:r>
              <a:rPr lang="en-US" sz="2400" dirty="0">
                <a:solidFill>
                  <a:schemeClr val="bg1"/>
                </a:solidFill>
              </a:rPr>
              <a:t>Structure and Function</a:t>
            </a:r>
          </a:p>
        </p:txBody>
      </p:sp>
      <p:sp>
        <p:nvSpPr>
          <p:cNvPr id="4" name="TextBox 3"/>
          <p:cNvSpPr txBox="1"/>
          <p:nvPr/>
        </p:nvSpPr>
        <p:spPr>
          <a:xfrm>
            <a:off x="2917372" y="464457"/>
            <a:ext cx="5921828"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400" dirty="0">
                <a:solidFill>
                  <a:schemeClr val="bg1"/>
                </a:solidFill>
              </a:rPr>
              <a:t>Crosscutting concepts in science</a:t>
            </a:r>
          </a:p>
        </p:txBody>
      </p:sp>
      <p:sp>
        <p:nvSpPr>
          <p:cNvPr id="5" name="TextBox 4"/>
          <p:cNvSpPr txBox="1"/>
          <p:nvPr/>
        </p:nvSpPr>
        <p:spPr>
          <a:xfrm>
            <a:off x="970384" y="2707523"/>
            <a:ext cx="8229600" cy="461665"/>
          </a:xfrm>
          <a:prstGeom prst="rect">
            <a:avLst/>
          </a:prstGeom>
          <a:noFill/>
        </p:spPr>
        <p:txBody>
          <a:bodyPr wrap="square" rtlCol="0">
            <a:spAutoFit/>
          </a:bodyPr>
          <a:lstStyle/>
          <a:p>
            <a:r>
              <a:rPr lang="en-US" sz="2400" dirty="0">
                <a:solidFill>
                  <a:schemeClr val="bg1"/>
                </a:solidFill>
              </a:rPr>
              <a:t>How was the following demonstrated in this lab?</a:t>
            </a:r>
          </a:p>
        </p:txBody>
      </p:sp>
    </p:spTree>
    <p:extLst>
      <p:ext uri="{BB962C8B-B14F-4D97-AF65-F5344CB8AC3E}">
        <p14:creationId xmlns:p14="http://schemas.microsoft.com/office/powerpoint/2010/main" val="33532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696" y="1038578"/>
            <a:ext cx="7802880" cy="869974"/>
          </a:xfrm>
          <a:prstGeom prst="rect">
            <a:avLst/>
          </a:prstGeom>
          <a:noFill/>
        </p:spPr>
        <p:txBody>
          <a:bodyPr wrap="square" lIns="130039" tIns="65020" rIns="130039" bIns="65020" rtlCol="0">
            <a:spAutoFit/>
          </a:bodyPr>
          <a:lstStyle/>
          <a:p>
            <a:pPr algn="ctr"/>
            <a:r>
              <a:rPr lang="en-US" sz="2400" dirty="0">
                <a:solidFill>
                  <a:schemeClr val="bg1"/>
                </a:solidFill>
              </a:rPr>
              <a:t>What rules should we make in order to ensure that our next investigation is scientific?</a:t>
            </a:r>
          </a:p>
        </p:txBody>
      </p:sp>
    </p:spTree>
    <p:extLst>
      <p:ext uri="{BB962C8B-B14F-4D97-AF65-F5344CB8AC3E}">
        <p14:creationId xmlns:p14="http://schemas.microsoft.com/office/powerpoint/2010/main" val="334883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283" y="497701"/>
            <a:ext cx="10331591" cy="1608637"/>
          </a:xfrm>
          <a:prstGeom prst="rect">
            <a:avLst/>
          </a:prstGeom>
          <a:noFill/>
        </p:spPr>
        <p:txBody>
          <a:bodyPr wrap="square" lIns="130039" tIns="65020" rIns="130039" bIns="65020" rtlCol="0">
            <a:spAutoFit/>
          </a:bodyPr>
          <a:lstStyle/>
          <a:p>
            <a:pPr algn="ctr"/>
            <a:r>
              <a:rPr lang="en-US" sz="2400" dirty="0">
                <a:solidFill>
                  <a:schemeClr val="bg1"/>
                </a:solidFill>
              </a:rPr>
              <a:t>An </a:t>
            </a:r>
            <a:r>
              <a:rPr lang="en-US" sz="2400" b="1" u="sng" dirty="0">
                <a:solidFill>
                  <a:schemeClr val="bg1"/>
                </a:solidFill>
              </a:rPr>
              <a:t>observation</a:t>
            </a:r>
            <a:r>
              <a:rPr lang="en-US" sz="2400" dirty="0">
                <a:solidFill>
                  <a:schemeClr val="bg1"/>
                </a:solidFill>
              </a:rPr>
              <a:t> is a descriptive statement about a natural phenomenon. </a:t>
            </a:r>
          </a:p>
          <a:p>
            <a:pPr algn="ctr"/>
            <a:endParaRPr lang="en-US" sz="2400" dirty="0">
              <a:solidFill>
                <a:schemeClr val="bg1"/>
              </a:solidFill>
            </a:endParaRPr>
          </a:p>
          <a:p>
            <a:pPr algn="ctr"/>
            <a:r>
              <a:rPr lang="en-US" sz="2400" dirty="0">
                <a:solidFill>
                  <a:schemeClr val="bg1"/>
                </a:solidFill>
              </a:rPr>
              <a:t>An </a:t>
            </a:r>
            <a:r>
              <a:rPr lang="en-US" sz="2400" b="1" u="sng" dirty="0">
                <a:solidFill>
                  <a:schemeClr val="bg1"/>
                </a:solidFill>
              </a:rPr>
              <a:t>inference</a:t>
            </a:r>
            <a:r>
              <a:rPr lang="en-US" sz="2400" dirty="0">
                <a:solidFill>
                  <a:schemeClr val="bg1"/>
                </a:solidFill>
              </a:rPr>
              <a:t> is an interpretation </a:t>
            </a:r>
          </a:p>
          <a:p>
            <a:pPr algn="ctr"/>
            <a:r>
              <a:rPr lang="en-US" sz="2400" dirty="0">
                <a:solidFill>
                  <a:schemeClr val="bg1"/>
                </a:solidFill>
              </a:rPr>
              <a:t>of an observation. </a:t>
            </a:r>
          </a:p>
        </p:txBody>
      </p:sp>
      <p:sp>
        <p:nvSpPr>
          <p:cNvPr id="3" name="TextBox 2"/>
          <p:cNvSpPr txBox="1"/>
          <p:nvPr/>
        </p:nvSpPr>
        <p:spPr>
          <a:xfrm>
            <a:off x="309038" y="3004796"/>
            <a:ext cx="4562766" cy="500642"/>
          </a:xfrm>
          <a:prstGeom prst="rect">
            <a:avLst/>
          </a:prstGeom>
          <a:noFill/>
        </p:spPr>
        <p:txBody>
          <a:bodyPr wrap="square" lIns="130039" tIns="65020" rIns="130039" bIns="65020" rtlCol="0">
            <a:spAutoFit/>
          </a:bodyPr>
          <a:lstStyle/>
          <a:p>
            <a:pPr algn="ctr"/>
            <a:r>
              <a:rPr lang="en-US" sz="2400" dirty="0">
                <a:solidFill>
                  <a:schemeClr val="bg1"/>
                </a:solidFill>
              </a:rPr>
              <a:t>The mass of the ‘cell’ is 11 grams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2125" y="2342027"/>
            <a:ext cx="6230327" cy="4088277"/>
          </a:xfrm>
          <a:prstGeom prst="rect">
            <a:avLst/>
          </a:prstGeom>
        </p:spPr>
      </p:pic>
      <p:sp>
        <p:nvSpPr>
          <p:cNvPr id="5" name="TextBox 4"/>
          <p:cNvSpPr txBox="1"/>
          <p:nvPr/>
        </p:nvSpPr>
        <p:spPr>
          <a:xfrm>
            <a:off x="309038" y="3885523"/>
            <a:ext cx="4562766" cy="869974"/>
          </a:xfrm>
          <a:prstGeom prst="rect">
            <a:avLst/>
          </a:prstGeom>
          <a:noFill/>
        </p:spPr>
        <p:txBody>
          <a:bodyPr wrap="square" lIns="130039" tIns="65020" rIns="130039" bIns="65020" rtlCol="0">
            <a:spAutoFit/>
          </a:bodyPr>
          <a:lstStyle/>
          <a:p>
            <a:pPr algn="ctr"/>
            <a:r>
              <a:rPr lang="en-US" sz="2400" dirty="0">
                <a:solidFill>
                  <a:schemeClr val="bg1"/>
                </a:solidFill>
              </a:rPr>
              <a:t>Is this an observation or inference?</a:t>
            </a:r>
          </a:p>
        </p:txBody>
      </p:sp>
    </p:spTree>
    <p:extLst>
      <p:ext uri="{BB962C8B-B14F-4D97-AF65-F5344CB8AC3E}">
        <p14:creationId xmlns:p14="http://schemas.microsoft.com/office/powerpoint/2010/main" val="127031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283" y="497701"/>
            <a:ext cx="10331591" cy="1608637"/>
          </a:xfrm>
          <a:prstGeom prst="rect">
            <a:avLst/>
          </a:prstGeom>
          <a:noFill/>
        </p:spPr>
        <p:txBody>
          <a:bodyPr wrap="square" lIns="130039" tIns="65020" rIns="130039" bIns="65020" rtlCol="0">
            <a:spAutoFit/>
          </a:bodyPr>
          <a:lstStyle/>
          <a:p>
            <a:pPr algn="ctr"/>
            <a:r>
              <a:rPr lang="en-US" sz="2400" dirty="0">
                <a:solidFill>
                  <a:schemeClr val="bg1"/>
                </a:solidFill>
              </a:rPr>
              <a:t>An </a:t>
            </a:r>
            <a:r>
              <a:rPr lang="en-US" sz="2400" b="1" u="sng" dirty="0">
                <a:solidFill>
                  <a:schemeClr val="bg1"/>
                </a:solidFill>
              </a:rPr>
              <a:t>observation</a:t>
            </a:r>
            <a:r>
              <a:rPr lang="en-US" sz="2400" dirty="0">
                <a:solidFill>
                  <a:schemeClr val="bg1"/>
                </a:solidFill>
              </a:rPr>
              <a:t> is a descriptive statement about a natural phenomenon. </a:t>
            </a:r>
          </a:p>
          <a:p>
            <a:pPr algn="ctr"/>
            <a:endParaRPr lang="en-US" sz="2400" dirty="0">
              <a:solidFill>
                <a:schemeClr val="bg1"/>
              </a:solidFill>
            </a:endParaRPr>
          </a:p>
          <a:p>
            <a:pPr algn="ctr"/>
            <a:r>
              <a:rPr lang="en-US" sz="2400" dirty="0">
                <a:solidFill>
                  <a:schemeClr val="bg1"/>
                </a:solidFill>
              </a:rPr>
              <a:t>An </a:t>
            </a:r>
            <a:r>
              <a:rPr lang="en-US" sz="2400" b="1" u="sng" dirty="0">
                <a:solidFill>
                  <a:schemeClr val="bg1"/>
                </a:solidFill>
              </a:rPr>
              <a:t>inference</a:t>
            </a:r>
            <a:r>
              <a:rPr lang="en-US" sz="2400" dirty="0">
                <a:solidFill>
                  <a:schemeClr val="bg1"/>
                </a:solidFill>
              </a:rPr>
              <a:t> is an interpretation </a:t>
            </a:r>
          </a:p>
          <a:p>
            <a:pPr algn="ctr"/>
            <a:r>
              <a:rPr lang="en-US" sz="2400" dirty="0">
                <a:solidFill>
                  <a:schemeClr val="bg1"/>
                </a:solidFill>
              </a:rPr>
              <a:t>of an observation. </a:t>
            </a:r>
          </a:p>
        </p:txBody>
      </p:sp>
      <p:sp>
        <p:nvSpPr>
          <p:cNvPr id="3" name="TextBox 2"/>
          <p:cNvSpPr txBox="1"/>
          <p:nvPr/>
        </p:nvSpPr>
        <p:spPr>
          <a:xfrm>
            <a:off x="309038" y="3004796"/>
            <a:ext cx="4562766" cy="869974"/>
          </a:xfrm>
          <a:prstGeom prst="rect">
            <a:avLst/>
          </a:prstGeom>
          <a:noFill/>
        </p:spPr>
        <p:txBody>
          <a:bodyPr wrap="square" lIns="130039" tIns="65020" rIns="130039" bIns="65020" rtlCol="0">
            <a:spAutoFit/>
          </a:bodyPr>
          <a:lstStyle/>
          <a:p>
            <a:r>
              <a:rPr lang="en-US" sz="2400" dirty="0">
                <a:solidFill>
                  <a:schemeClr val="bg1"/>
                </a:solidFill>
              </a:rPr>
              <a:t>The mass of the ‘cell’ increased 2 grams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2125" y="2342027"/>
            <a:ext cx="6230327" cy="4088277"/>
          </a:xfrm>
          <a:prstGeom prst="rect">
            <a:avLst/>
          </a:prstGeom>
        </p:spPr>
      </p:pic>
      <p:sp>
        <p:nvSpPr>
          <p:cNvPr id="5" name="TextBox 4"/>
          <p:cNvSpPr txBox="1"/>
          <p:nvPr/>
        </p:nvSpPr>
        <p:spPr>
          <a:xfrm>
            <a:off x="309038" y="4155346"/>
            <a:ext cx="4562766" cy="869974"/>
          </a:xfrm>
          <a:prstGeom prst="rect">
            <a:avLst/>
          </a:prstGeom>
          <a:noFill/>
        </p:spPr>
        <p:txBody>
          <a:bodyPr wrap="square" lIns="130039" tIns="65020" rIns="130039" bIns="65020" rtlCol="0">
            <a:spAutoFit/>
          </a:bodyPr>
          <a:lstStyle/>
          <a:p>
            <a:r>
              <a:rPr lang="en-US" sz="2400" dirty="0">
                <a:solidFill>
                  <a:schemeClr val="bg1"/>
                </a:solidFill>
              </a:rPr>
              <a:t>Is this an observation or inference?</a:t>
            </a:r>
          </a:p>
        </p:txBody>
      </p:sp>
    </p:spTree>
    <p:extLst>
      <p:ext uri="{BB962C8B-B14F-4D97-AF65-F5344CB8AC3E}">
        <p14:creationId xmlns:p14="http://schemas.microsoft.com/office/powerpoint/2010/main" val="338928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283" y="497701"/>
            <a:ext cx="10331591" cy="1608637"/>
          </a:xfrm>
          <a:prstGeom prst="rect">
            <a:avLst/>
          </a:prstGeom>
          <a:noFill/>
        </p:spPr>
        <p:txBody>
          <a:bodyPr wrap="square" lIns="130039" tIns="65020" rIns="130039" bIns="65020" rtlCol="0">
            <a:spAutoFit/>
          </a:bodyPr>
          <a:lstStyle/>
          <a:p>
            <a:pPr algn="ctr"/>
            <a:r>
              <a:rPr lang="en-US" sz="2400" dirty="0">
                <a:solidFill>
                  <a:schemeClr val="bg1"/>
                </a:solidFill>
              </a:rPr>
              <a:t>An </a:t>
            </a:r>
            <a:r>
              <a:rPr lang="en-US" sz="2400" b="1" u="sng" dirty="0">
                <a:solidFill>
                  <a:schemeClr val="bg1"/>
                </a:solidFill>
              </a:rPr>
              <a:t>observation</a:t>
            </a:r>
            <a:r>
              <a:rPr lang="en-US" sz="2400" dirty="0">
                <a:solidFill>
                  <a:schemeClr val="bg1"/>
                </a:solidFill>
              </a:rPr>
              <a:t> is a descriptive statement about a natural phenomenon. </a:t>
            </a:r>
          </a:p>
          <a:p>
            <a:pPr algn="ctr"/>
            <a:endParaRPr lang="en-US" sz="2400" dirty="0">
              <a:solidFill>
                <a:schemeClr val="bg1"/>
              </a:solidFill>
            </a:endParaRPr>
          </a:p>
          <a:p>
            <a:pPr algn="ctr"/>
            <a:r>
              <a:rPr lang="en-US" sz="2400" dirty="0">
                <a:solidFill>
                  <a:schemeClr val="bg1"/>
                </a:solidFill>
              </a:rPr>
              <a:t>An </a:t>
            </a:r>
            <a:r>
              <a:rPr lang="en-US" sz="2400" b="1" u="sng" dirty="0">
                <a:solidFill>
                  <a:schemeClr val="bg1"/>
                </a:solidFill>
              </a:rPr>
              <a:t>inference</a:t>
            </a:r>
            <a:r>
              <a:rPr lang="en-US" sz="2400" dirty="0">
                <a:solidFill>
                  <a:schemeClr val="bg1"/>
                </a:solidFill>
              </a:rPr>
              <a:t> is an interpretation </a:t>
            </a:r>
          </a:p>
          <a:p>
            <a:pPr algn="ctr"/>
            <a:r>
              <a:rPr lang="en-US" sz="2400" dirty="0">
                <a:solidFill>
                  <a:schemeClr val="bg1"/>
                </a:solidFill>
              </a:rPr>
              <a:t>of an observation. </a:t>
            </a:r>
          </a:p>
        </p:txBody>
      </p:sp>
      <p:sp>
        <p:nvSpPr>
          <p:cNvPr id="3" name="TextBox 2"/>
          <p:cNvSpPr txBox="1"/>
          <p:nvPr/>
        </p:nvSpPr>
        <p:spPr>
          <a:xfrm>
            <a:off x="309038" y="3004796"/>
            <a:ext cx="4562766" cy="500642"/>
          </a:xfrm>
          <a:prstGeom prst="rect">
            <a:avLst/>
          </a:prstGeom>
          <a:noFill/>
        </p:spPr>
        <p:txBody>
          <a:bodyPr wrap="square" lIns="130039" tIns="65020" rIns="130039" bIns="65020" rtlCol="0">
            <a:spAutoFit/>
          </a:bodyPr>
          <a:lstStyle/>
          <a:p>
            <a:r>
              <a:rPr lang="en-US" sz="2400" dirty="0">
                <a:solidFill>
                  <a:schemeClr val="bg1"/>
                </a:solidFill>
              </a:rPr>
              <a:t>Water moved into the cell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2125" y="2342027"/>
            <a:ext cx="6230327" cy="4088277"/>
          </a:xfrm>
          <a:prstGeom prst="rect">
            <a:avLst/>
          </a:prstGeom>
        </p:spPr>
      </p:pic>
      <p:sp>
        <p:nvSpPr>
          <p:cNvPr id="5" name="TextBox 4"/>
          <p:cNvSpPr txBox="1"/>
          <p:nvPr/>
        </p:nvSpPr>
        <p:spPr>
          <a:xfrm>
            <a:off x="309038" y="4155346"/>
            <a:ext cx="4562766" cy="869974"/>
          </a:xfrm>
          <a:prstGeom prst="rect">
            <a:avLst/>
          </a:prstGeom>
          <a:noFill/>
        </p:spPr>
        <p:txBody>
          <a:bodyPr wrap="square" lIns="130039" tIns="65020" rIns="130039" bIns="65020" rtlCol="0">
            <a:spAutoFit/>
          </a:bodyPr>
          <a:lstStyle/>
          <a:p>
            <a:r>
              <a:rPr lang="en-US" sz="2400" dirty="0">
                <a:solidFill>
                  <a:schemeClr val="bg1"/>
                </a:solidFill>
              </a:rPr>
              <a:t>Is this an observation or inference?</a:t>
            </a:r>
          </a:p>
        </p:txBody>
      </p:sp>
    </p:spTree>
    <p:extLst>
      <p:ext uri="{BB962C8B-B14F-4D97-AF65-F5344CB8AC3E}">
        <p14:creationId xmlns:p14="http://schemas.microsoft.com/office/powerpoint/2010/main" val="420497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090986" y="2257742"/>
            <a:ext cx="2681289" cy="2571432"/>
          </a:xfrm>
          <a:prstGeom prst="rect">
            <a:avLst/>
          </a:prstGeom>
        </p:spPr>
      </p:pic>
      <p:sp>
        <p:nvSpPr>
          <p:cNvPr id="4" name="TextBox 3"/>
          <p:cNvSpPr txBox="1"/>
          <p:nvPr/>
        </p:nvSpPr>
        <p:spPr>
          <a:xfrm>
            <a:off x="2628900" y="3300411"/>
            <a:ext cx="1814512" cy="830997"/>
          </a:xfrm>
          <a:prstGeom prst="rect">
            <a:avLst/>
          </a:prstGeom>
          <a:noFill/>
        </p:spPr>
        <p:txBody>
          <a:bodyPr wrap="square" rtlCol="0">
            <a:spAutoFit/>
          </a:bodyPr>
          <a:lstStyle/>
          <a:p>
            <a:r>
              <a:rPr lang="en-US" sz="2400" dirty="0">
                <a:solidFill>
                  <a:schemeClr val="bg1"/>
                </a:solidFill>
              </a:rPr>
              <a:t>Distilled Water</a:t>
            </a:r>
          </a:p>
        </p:txBody>
      </p:sp>
      <p:cxnSp>
        <p:nvCxnSpPr>
          <p:cNvPr id="6" name="Straight Arrow Connector 5"/>
          <p:cNvCxnSpPr/>
          <p:nvPr/>
        </p:nvCxnSpPr>
        <p:spPr>
          <a:xfrm>
            <a:off x="3905255" y="3629186"/>
            <a:ext cx="1166815" cy="0"/>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48497" y="3407648"/>
            <a:ext cx="1814512" cy="830997"/>
          </a:xfrm>
          <a:prstGeom prst="rect">
            <a:avLst/>
          </a:prstGeom>
          <a:noFill/>
        </p:spPr>
        <p:txBody>
          <a:bodyPr wrap="square" rtlCol="0">
            <a:spAutoFit/>
          </a:bodyPr>
          <a:lstStyle/>
          <a:p>
            <a:r>
              <a:rPr lang="en-US" sz="2400" dirty="0">
                <a:solidFill>
                  <a:schemeClr val="bg1"/>
                </a:solidFill>
              </a:rPr>
              <a:t>Distilled Water</a:t>
            </a:r>
          </a:p>
        </p:txBody>
      </p:sp>
      <p:cxnSp>
        <p:nvCxnSpPr>
          <p:cNvPr id="8" name="Straight Arrow Connector 7"/>
          <p:cNvCxnSpPr/>
          <p:nvPr/>
        </p:nvCxnSpPr>
        <p:spPr>
          <a:xfrm flipH="1">
            <a:off x="5729287" y="3829046"/>
            <a:ext cx="1233485" cy="0"/>
          </a:xfrm>
          <a:prstGeom prst="straightConnector1">
            <a:avLst/>
          </a:prstGeom>
          <a:ln w="28575">
            <a:solidFill>
              <a:srgbClr val="FD33EF"/>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81148" y="826922"/>
            <a:ext cx="8991601" cy="461665"/>
          </a:xfrm>
          <a:prstGeom prst="rect">
            <a:avLst/>
          </a:prstGeom>
        </p:spPr>
        <p:txBody>
          <a:bodyPr wrap="square">
            <a:spAutoFit/>
          </a:bodyPr>
          <a:lstStyle/>
          <a:p>
            <a:r>
              <a:rPr lang="en-US" sz="2400" dirty="0">
                <a:solidFill>
                  <a:schemeClr val="bg1"/>
                </a:solidFill>
              </a:rPr>
              <a:t>Describe the control group, what it controls for, and why it is necessary</a:t>
            </a:r>
          </a:p>
        </p:txBody>
      </p:sp>
    </p:spTree>
    <p:extLst>
      <p:ext uri="{BB962C8B-B14F-4D97-AF65-F5344CB8AC3E}">
        <p14:creationId xmlns:p14="http://schemas.microsoft.com/office/powerpoint/2010/main" val="413687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1466"/>
          <a:stretch/>
        </p:blipFill>
        <p:spPr>
          <a:xfrm>
            <a:off x="0" y="2168959"/>
            <a:ext cx="12155463" cy="4474751"/>
          </a:xfrm>
          <a:prstGeom prst="rect">
            <a:avLst/>
          </a:prstGeom>
        </p:spPr>
      </p:pic>
      <p:sp>
        <p:nvSpPr>
          <p:cNvPr id="3" name="TextBox 2"/>
          <p:cNvSpPr txBox="1"/>
          <p:nvPr/>
        </p:nvSpPr>
        <p:spPr>
          <a:xfrm>
            <a:off x="376518" y="739588"/>
            <a:ext cx="3966882" cy="461665"/>
          </a:xfrm>
          <a:prstGeom prst="rect">
            <a:avLst/>
          </a:prstGeom>
          <a:noFill/>
        </p:spPr>
        <p:txBody>
          <a:bodyPr wrap="square" rtlCol="0">
            <a:spAutoFit/>
          </a:bodyPr>
          <a:lstStyle/>
          <a:p>
            <a:r>
              <a:rPr lang="en-US" sz="2400" dirty="0">
                <a:solidFill>
                  <a:schemeClr val="bg1"/>
                </a:solidFill>
              </a:rPr>
              <a:t>Describe what happened</a:t>
            </a:r>
          </a:p>
        </p:txBody>
      </p:sp>
    </p:spTree>
    <p:extLst>
      <p:ext uri="{BB962C8B-B14F-4D97-AF65-F5344CB8AC3E}">
        <p14:creationId xmlns:p14="http://schemas.microsoft.com/office/powerpoint/2010/main" val="457973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FD33EF"/>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2565</TotalTime>
  <Words>1281</Words>
  <Application>Microsoft Office PowerPoint</Application>
  <PresentationFormat>Widescreen</PresentationFormat>
  <Paragraphs>138</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Matt</dc:creator>
  <cp:lastModifiedBy>Burke, Matt</cp:lastModifiedBy>
  <cp:revision>77</cp:revision>
  <dcterms:created xsi:type="dcterms:W3CDTF">2017-09-16T18:12:21Z</dcterms:created>
  <dcterms:modified xsi:type="dcterms:W3CDTF">2019-12-12T19:59:39Z</dcterms:modified>
</cp:coreProperties>
</file>