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94" r:id="rId6"/>
    <p:sldId id="295" r:id="rId7"/>
    <p:sldId id="296" r:id="rId8"/>
    <p:sldId id="289" r:id="rId9"/>
    <p:sldId id="287" r:id="rId10"/>
    <p:sldId id="290" r:id="rId11"/>
    <p:sldId id="288" r:id="rId12"/>
    <p:sldId id="284" r:id="rId13"/>
    <p:sldId id="285" r:id="rId14"/>
    <p:sldId id="292" r:id="rId15"/>
    <p:sldId id="291" r:id="rId16"/>
    <p:sldId id="293" r:id="rId17"/>
    <p:sldId id="261" r:id="rId18"/>
    <p:sldId id="282"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A5B5"/>
    <a:srgbClr val="441D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44" autoAdjust="0"/>
  </p:normalViewPr>
  <p:slideViewPr>
    <p:cSldViewPr snapToGrid="0">
      <p:cViewPr varScale="1">
        <p:scale>
          <a:sx n="104" d="100"/>
          <a:sy n="104" d="100"/>
        </p:scale>
        <p:origin x="7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F04E6E-1ABB-4AB2-9BAC-A5D4E42511B3}"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3891077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04E6E-1ABB-4AB2-9BAC-A5D4E42511B3}"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345996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04E6E-1ABB-4AB2-9BAC-A5D4E42511B3}"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22028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04E6E-1ABB-4AB2-9BAC-A5D4E42511B3}"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238085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F04E6E-1ABB-4AB2-9BAC-A5D4E42511B3}"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2122660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F04E6E-1ABB-4AB2-9BAC-A5D4E42511B3}"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399577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F04E6E-1ABB-4AB2-9BAC-A5D4E42511B3}"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426556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F04E6E-1ABB-4AB2-9BAC-A5D4E42511B3}"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75510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04E6E-1ABB-4AB2-9BAC-A5D4E42511B3}"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339767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F04E6E-1ABB-4AB2-9BAC-A5D4E42511B3}"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2444277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F04E6E-1ABB-4AB2-9BAC-A5D4E42511B3}"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294365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41D6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04E6E-1ABB-4AB2-9BAC-A5D4E42511B3}"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D4250-1ED1-483F-97BC-53CF81ED76C0}" type="slidenum">
              <a:rPr lang="en-US" smtClean="0"/>
              <a:t>‹#›</a:t>
            </a:fld>
            <a:endParaRPr lang="en-US"/>
          </a:p>
        </p:txBody>
      </p:sp>
    </p:spTree>
    <p:extLst>
      <p:ext uri="{BB962C8B-B14F-4D97-AF65-F5344CB8AC3E}">
        <p14:creationId xmlns:p14="http://schemas.microsoft.com/office/powerpoint/2010/main" val="123708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087" y="664482"/>
            <a:ext cx="4954588" cy="830997"/>
          </a:xfrm>
          <a:prstGeom prst="rect">
            <a:avLst/>
          </a:prstGeom>
          <a:noFill/>
        </p:spPr>
        <p:txBody>
          <a:bodyPr wrap="square" rtlCol="0">
            <a:spAutoFit/>
          </a:bodyPr>
          <a:lstStyle/>
          <a:p>
            <a:r>
              <a:rPr lang="en-US" sz="2400" dirty="0">
                <a:solidFill>
                  <a:schemeClr val="bg1"/>
                </a:solidFill>
              </a:rPr>
              <a:t>How are touch receptors distributed in the integumentary system?</a:t>
            </a:r>
          </a:p>
        </p:txBody>
      </p:sp>
      <p:pic>
        <p:nvPicPr>
          <p:cNvPr id="2" name="Picture 1"/>
          <p:cNvPicPr>
            <a:picLocks noChangeAspect="1"/>
          </p:cNvPicPr>
          <p:nvPr/>
        </p:nvPicPr>
        <p:blipFill>
          <a:blip r:embed="rId2"/>
          <a:stretch>
            <a:fillRect/>
          </a:stretch>
        </p:blipFill>
        <p:spPr>
          <a:xfrm>
            <a:off x="5745163" y="209550"/>
            <a:ext cx="5934075" cy="6313856"/>
          </a:xfrm>
          <a:prstGeom prst="rect">
            <a:avLst/>
          </a:prstGeom>
        </p:spPr>
      </p:pic>
    </p:spTree>
    <p:extLst>
      <p:ext uri="{BB962C8B-B14F-4D97-AF65-F5344CB8AC3E}">
        <p14:creationId xmlns:p14="http://schemas.microsoft.com/office/powerpoint/2010/main" val="1084635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05449" y="128587"/>
            <a:ext cx="6324601" cy="6556933"/>
          </a:xfrm>
          <a:prstGeom prst="rect">
            <a:avLst/>
          </a:prstGeom>
        </p:spPr>
      </p:pic>
      <p:sp>
        <p:nvSpPr>
          <p:cNvPr id="3" name="TextBox 2"/>
          <p:cNvSpPr txBox="1"/>
          <p:nvPr/>
        </p:nvSpPr>
        <p:spPr>
          <a:xfrm>
            <a:off x="497941" y="434566"/>
            <a:ext cx="3956364" cy="1200329"/>
          </a:xfrm>
          <a:prstGeom prst="rect">
            <a:avLst/>
          </a:prstGeom>
          <a:noFill/>
        </p:spPr>
        <p:txBody>
          <a:bodyPr wrap="square" rtlCol="0">
            <a:spAutoFit/>
          </a:bodyPr>
          <a:lstStyle/>
          <a:p>
            <a:r>
              <a:rPr lang="en-US" sz="2400" dirty="0">
                <a:solidFill>
                  <a:schemeClr val="bg1"/>
                </a:solidFill>
              </a:rPr>
              <a:t>How are the error in localization determinations similar and different?</a:t>
            </a:r>
          </a:p>
        </p:txBody>
      </p:sp>
      <p:sp>
        <p:nvSpPr>
          <p:cNvPr id="4" name="TextBox 3"/>
          <p:cNvSpPr txBox="1"/>
          <p:nvPr/>
        </p:nvSpPr>
        <p:spPr>
          <a:xfrm>
            <a:off x="497941" y="2117001"/>
            <a:ext cx="3956364" cy="830997"/>
          </a:xfrm>
          <a:prstGeom prst="rect">
            <a:avLst/>
          </a:prstGeom>
          <a:noFill/>
        </p:spPr>
        <p:txBody>
          <a:bodyPr wrap="square" rtlCol="0">
            <a:spAutoFit/>
          </a:bodyPr>
          <a:lstStyle/>
          <a:p>
            <a:r>
              <a:rPr lang="en-US" sz="2400" dirty="0">
                <a:solidFill>
                  <a:schemeClr val="bg1"/>
                </a:solidFill>
              </a:rPr>
              <a:t>Which area has the best detection?</a:t>
            </a:r>
          </a:p>
        </p:txBody>
      </p:sp>
      <p:sp>
        <p:nvSpPr>
          <p:cNvPr id="5" name="TextBox 4"/>
          <p:cNvSpPr txBox="1"/>
          <p:nvPr/>
        </p:nvSpPr>
        <p:spPr>
          <a:xfrm>
            <a:off x="497941" y="3256229"/>
            <a:ext cx="3956364" cy="461665"/>
          </a:xfrm>
          <a:prstGeom prst="rect">
            <a:avLst/>
          </a:prstGeom>
          <a:noFill/>
        </p:spPr>
        <p:txBody>
          <a:bodyPr wrap="square" rtlCol="0">
            <a:spAutoFit/>
          </a:bodyPr>
          <a:lstStyle/>
          <a:p>
            <a:r>
              <a:rPr lang="en-US" sz="2400" dirty="0">
                <a:solidFill>
                  <a:schemeClr val="bg1"/>
                </a:solidFill>
              </a:rPr>
              <a:t>Justify your answer</a:t>
            </a:r>
          </a:p>
        </p:txBody>
      </p:sp>
      <p:sp>
        <p:nvSpPr>
          <p:cNvPr id="6" name="TextBox 5"/>
          <p:cNvSpPr txBox="1"/>
          <p:nvPr/>
        </p:nvSpPr>
        <p:spPr>
          <a:xfrm>
            <a:off x="497941" y="4073479"/>
            <a:ext cx="3956364" cy="830997"/>
          </a:xfrm>
          <a:prstGeom prst="rect">
            <a:avLst/>
          </a:prstGeom>
          <a:noFill/>
        </p:spPr>
        <p:txBody>
          <a:bodyPr wrap="square" rtlCol="0">
            <a:spAutoFit/>
          </a:bodyPr>
          <a:lstStyle/>
          <a:p>
            <a:r>
              <a:rPr lang="en-US" sz="2400" dirty="0">
                <a:solidFill>
                  <a:schemeClr val="bg1"/>
                </a:solidFill>
              </a:rPr>
              <a:t>Which area has the worst detection?</a:t>
            </a:r>
          </a:p>
        </p:txBody>
      </p:sp>
      <p:sp>
        <p:nvSpPr>
          <p:cNvPr id="7" name="TextBox 6"/>
          <p:cNvSpPr txBox="1"/>
          <p:nvPr/>
        </p:nvSpPr>
        <p:spPr>
          <a:xfrm>
            <a:off x="497941" y="5212707"/>
            <a:ext cx="3956364" cy="461665"/>
          </a:xfrm>
          <a:prstGeom prst="rect">
            <a:avLst/>
          </a:prstGeom>
          <a:noFill/>
        </p:spPr>
        <p:txBody>
          <a:bodyPr wrap="square" rtlCol="0">
            <a:spAutoFit/>
          </a:bodyPr>
          <a:lstStyle/>
          <a:p>
            <a:r>
              <a:rPr lang="en-US" sz="2400" dirty="0">
                <a:solidFill>
                  <a:schemeClr val="bg1"/>
                </a:solidFill>
              </a:rPr>
              <a:t>Justify your answer</a:t>
            </a:r>
          </a:p>
        </p:txBody>
      </p:sp>
    </p:spTree>
    <p:extLst>
      <p:ext uri="{BB962C8B-B14F-4D97-AF65-F5344CB8AC3E}">
        <p14:creationId xmlns:p14="http://schemas.microsoft.com/office/powerpoint/2010/main" val="1046967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57962" y="121590"/>
            <a:ext cx="4857750" cy="5036198"/>
          </a:xfrm>
          <a:prstGeom prst="rect">
            <a:avLst/>
          </a:prstGeom>
        </p:spPr>
      </p:pic>
      <p:pic>
        <p:nvPicPr>
          <p:cNvPr id="3" name="Picture 2"/>
          <p:cNvPicPr>
            <a:picLocks noChangeAspect="1"/>
          </p:cNvPicPr>
          <p:nvPr/>
        </p:nvPicPr>
        <p:blipFill>
          <a:blip r:embed="rId3"/>
          <a:stretch>
            <a:fillRect/>
          </a:stretch>
        </p:blipFill>
        <p:spPr>
          <a:xfrm>
            <a:off x="442912" y="121590"/>
            <a:ext cx="5818095" cy="5029201"/>
          </a:xfrm>
          <a:prstGeom prst="rect">
            <a:avLst/>
          </a:prstGeom>
        </p:spPr>
      </p:pic>
      <p:sp>
        <p:nvSpPr>
          <p:cNvPr id="4" name="TextBox 3"/>
          <p:cNvSpPr txBox="1"/>
          <p:nvPr/>
        </p:nvSpPr>
        <p:spPr>
          <a:xfrm>
            <a:off x="1130975" y="5288340"/>
            <a:ext cx="10284737" cy="1569660"/>
          </a:xfrm>
          <a:prstGeom prst="rect">
            <a:avLst/>
          </a:prstGeom>
          <a:noFill/>
        </p:spPr>
        <p:txBody>
          <a:bodyPr wrap="square" rtlCol="0">
            <a:spAutoFit/>
          </a:bodyPr>
          <a:lstStyle/>
          <a:p>
            <a:r>
              <a:rPr lang="en-US" sz="2400" dirty="0">
                <a:solidFill>
                  <a:schemeClr val="bg1"/>
                </a:solidFill>
              </a:rPr>
              <a:t>How are the different regions similar and different in two-point threshold determination and localization determination? You must justify your conclusions using specifics from the box and whiskers plots.</a:t>
            </a:r>
          </a:p>
          <a:p>
            <a:endParaRPr lang="en-US" sz="2400" dirty="0" err="1">
              <a:solidFill>
                <a:schemeClr val="bg1"/>
              </a:solidFill>
            </a:endParaRPr>
          </a:p>
        </p:txBody>
      </p:sp>
    </p:spTree>
    <p:extLst>
      <p:ext uri="{BB962C8B-B14F-4D97-AF65-F5344CB8AC3E}">
        <p14:creationId xmlns:p14="http://schemas.microsoft.com/office/powerpoint/2010/main" val="3482100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978" y="4807068"/>
            <a:ext cx="10773624" cy="1366528"/>
          </a:xfrm>
          <a:prstGeom prst="rect">
            <a:avLst/>
          </a:prstGeom>
        </p:spPr>
        <p:txBody>
          <a:bodyPr wrap="square">
            <a:spAutoFit/>
          </a:bodyPr>
          <a:lstStyle/>
          <a:p>
            <a:pPr marR="0" lvl="0">
              <a:lnSpc>
                <a:spcPct val="115000"/>
              </a:lnSpc>
              <a:spcBef>
                <a:spcPts val="0"/>
              </a:spcBef>
              <a:spcAft>
                <a:spcPts val="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Would it be possible to believe you have been touched in one area of your body while actually being touched in an area very distant from the area of perceived touching? </a:t>
            </a:r>
            <a:r>
              <a:rPr lang="en-US" sz="2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Explain</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your answer.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2399" y="333544"/>
            <a:ext cx="5639883" cy="3962400"/>
          </a:xfrm>
          <a:prstGeom prst="rect">
            <a:avLst/>
          </a:prstGeom>
        </p:spPr>
      </p:pic>
      <p:sp>
        <p:nvSpPr>
          <p:cNvPr id="4" name="TextBox 3"/>
          <p:cNvSpPr txBox="1"/>
          <p:nvPr/>
        </p:nvSpPr>
        <p:spPr>
          <a:xfrm>
            <a:off x="262550" y="335586"/>
            <a:ext cx="5558828" cy="461665"/>
          </a:xfrm>
          <a:prstGeom prst="rect">
            <a:avLst/>
          </a:prstGeom>
          <a:noFill/>
        </p:spPr>
        <p:txBody>
          <a:bodyPr wrap="square" rtlCol="0">
            <a:spAutoFit/>
          </a:bodyPr>
          <a:lstStyle/>
          <a:p>
            <a:r>
              <a:rPr lang="en-US" sz="2400" dirty="0">
                <a:solidFill>
                  <a:schemeClr val="bg1"/>
                </a:solidFill>
              </a:rPr>
              <a:t>Which body regions are most sensitive?</a:t>
            </a:r>
          </a:p>
        </p:txBody>
      </p:sp>
      <p:sp>
        <p:nvSpPr>
          <p:cNvPr id="5" name="TextBox 4"/>
          <p:cNvSpPr txBox="1"/>
          <p:nvPr/>
        </p:nvSpPr>
        <p:spPr>
          <a:xfrm>
            <a:off x="262550" y="1308375"/>
            <a:ext cx="5558828" cy="461665"/>
          </a:xfrm>
          <a:prstGeom prst="rect">
            <a:avLst/>
          </a:prstGeom>
          <a:noFill/>
        </p:spPr>
        <p:txBody>
          <a:bodyPr wrap="square" rtlCol="0">
            <a:spAutoFit/>
          </a:bodyPr>
          <a:lstStyle/>
          <a:p>
            <a:r>
              <a:rPr lang="en-US" sz="2400" dirty="0">
                <a:solidFill>
                  <a:schemeClr val="bg1"/>
                </a:solidFill>
              </a:rPr>
              <a:t>How do you know?</a:t>
            </a:r>
          </a:p>
        </p:txBody>
      </p:sp>
      <p:sp>
        <p:nvSpPr>
          <p:cNvPr id="6" name="TextBox 5"/>
          <p:cNvSpPr txBox="1"/>
          <p:nvPr/>
        </p:nvSpPr>
        <p:spPr>
          <a:xfrm>
            <a:off x="262550" y="2330624"/>
            <a:ext cx="5558828" cy="461665"/>
          </a:xfrm>
          <a:prstGeom prst="rect">
            <a:avLst/>
          </a:prstGeom>
          <a:noFill/>
        </p:spPr>
        <p:txBody>
          <a:bodyPr wrap="square" rtlCol="0">
            <a:spAutoFit/>
          </a:bodyPr>
          <a:lstStyle/>
          <a:p>
            <a:r>
              <a:rPr lang="en-US" sz="2400" dirty="0">
                <a:solidFill>
                  <a:schemeClr val="bg1"/>
                </a:solidFill>
              </a:rPr>
              <a:t>Which body regions are the least sensitive?</a:t>
            </a:r>
          </a:p>
        </p:txBody>
      </p:sp>
      <p:sp>
        <p:nvSpPr>
          <p:cNvPr id="7" name="TextBox 6"/>
          <p:cNvSpPr txBox="1"/>
          <p:nvPr/>
        </p:nvSpPr>
        <p:spPr>
          <a:xfrm>
            <a:off x="262550" y="3352873"/>
            <a:ext cx="5558828" cy="461665"/>
          </a:xfrm>
          <a:prstGeom prst="rect">
            <a:avLst/>
          </a:prstGeom>
          <a:noFill/>
        </p:spPr>
        <p:txBody>
          <a:bodyPr wrap="square" rtlCol="0">
            <a:spAutoFit/>
          </a:bodyPr>
          <a:lstStyle/>
          <a:p>
            <a:r>
              <a:rPr lang="en-US" sz="2400" dirty="0">
                <a:solidFill>
                  <a:schemeClr val="bg1"/>
                </a:solidFill>
              </a:rPr>
              <a:t>How do you know?</a:t>
            </a:r>
          </a:p>
        </p:txBody>
      </p:sp>
    </p:spTree>
    <p:extLst>
      <p:ext uri="{BB962C8B-B14F-4D97-AF65-F5344CB8AC3E}">
        <p14:creationId xmlns:p14="http://schemas.microsoft.com/office/powerpoint/2010/main" val="1640775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304800"/>
            <a:ext cx="5639883" cy="3962400"/>
          </a:xfrm>
          <a:prstGeom prst="rect">
            <a:avLst/>
          </a:prstGeom>
        </p:spPr>
      </p:pic>
      <p:pic>
        <p:nvPicPr>
          <p:cNvPr id="3" name="Picture 2"/>
          <p:cNvPicPr>
            <a:picLocks noChangeAspect="1"/>
          </p:cNvPicPr>
          <p:nvPr/>
        </p:nvPicPr>
        <p:blipFill>
          <a:blip r:embed="rId3"/>
          <a:stretch>
            <a:fillRect/>
          </a:stretch>
        </p:blipFill>
        <p:spPr>
          <a:xfrm>
            <a:off x="847725" y="304800"/>
            <a:ext cx="3114675" cy="3257550"/>
          </a:xfrm>
          <a:prstGeom prst="rect">
            <a:avLst/>
          </a:prstGeom>
        </p:spPr>
      </p:pic>
      <p:sp>
        <p:nvSpPr>
          <p:cNvPr id="6" name="TextBox 5"/>
          <p:cNvSpPr txBox="1"/>
          <p:nvPr/>
        </p:nvSpPr>
        <p:spPr>
          <a:xfrm>
            <a:off x="1665837" y="4798337"/>
            <a:ext cx="7016436" cy="1200329"/>
          </a:xfrm>
          <a:prstGeom prst="rect">
            <a:avLst/>
          </a:prstGeom>
          <a:noFill/>
        </p:spPr>
        <p:txBody>
          <a:bodyPr wrap="square" rtlCol="0">
            <a:spAutoFit/>
          </a:bodyPr>
          <a:lstStyle/>
          <a:p>
            <a:r>
              <a:rPr lang="en-US" sz="2400" dirty="0">
                <a:solidFill>
                  <a:schemeClr val="bg1"/>
                </a:solidFill>
              </a:rPr>
              <a:t>This is how we would look if our bodies reflected the relative amount of sensory cortex dedicated to each region</a:t>
            </a:r>
          </a:p>
        </p:txBody>
      </p:sp>
    </p:spTree>
    <p:extLst>
      <p:ext uri="{BB962C8B-B14F-4D97-AF65-F5344CB8AC3E}">
        <p14:creationId xmlns:p14="http://schemas.microsoft.com/office/powerpoint/2010/main" val="1238298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304800"/>
            <a:ext cx="5639883" cy="3962400"/>
          </a:xfrm>
          <a:prstGeom prst="rect">
            <a:avLst/>
          </a:prstGeom>
        </p:spPr>
      </p:pic>
      <p:pic>
        <p:nvPicPr>
          <p:cNvPr id="3" name="Picture 2"/>
          <p:cNvPicPr>
            <a:picLocks noChangeAspect="1"/>
          </p:cNvPicPr>
          <p:nvPr/>
        </p:nvPicPr>
        <p:blipFill>
          <a:blip r:embed="rId3"/>
          <a:stretch>
            <a:fillRect/>
          </a:stretch>
        </p:blipFill>
        <p:spPr>
          <a:xfrm>
            <a:off x="847725" y="304800"/>
            <a:ext cx="3114675" cy="3257550"/>
          </a:xfrm>
          <a:prstGeom prst="rect">
            <a:avLst/>
          </a:prstGeom>
        </p:spPr>
      </p:pic>
      <p:sp>
        <p:nvSpPr>
          <p:cNvPr id="6" name="TextBox 5"/>
          <p:cNvSpPr txBox="1"/>
          <p:nvPr/>
        </p:nvSpPr>
        <p:spPr>
          <a:xfrm>
            <a:off x="1665837" y="4798337"/>
            <a:ext cx="7016436" cy="1200329"/>
          </a:xfrm>
          <a:prstGeom prst="rect">
            <a:avLst/>
          </a:prstGeom>
          <a:noFill/>
        </p:spPr>
        <p:txBody>
          <a:bodyPr wrap="square" rtlCol="0">
            <a:spAutoFit/>
          </a:bodyPr>
          <a:lstStyle/>
          <a:p>
            <a:r>
              <a:rPr lang="en-US" sz="2400" dirty="0">
                <a:solidFill>
                  <a:schemeClr val="bg1"/>
                </a:solidFill>
              </a:rPr>
              <a:t>What conclusions can you draw about our ability to detect cold, pain, etc., based on the human homunculus? Justify your response.</a:t>
            </a:r>
          </a:p>
        </p:txBody>
      </p:sp>
    </p:spTree>
    <p:extLst>
      <p:ext uri="{BB962C8B-B14F-4D97-AF65-F5344CB8AC3E}">
        <p14:creationId xmlns:p14="http://schemas.microsoft.com/office/powerpoint/2010/main" val="3352974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67689" y="514103"/>
            <a:ext cx="3733800" cy="2223128"/>
          </a:xfrm>
          <a:prstGeom prst="rect">
            <a:avLst/>
          </a:prstGeom>
        </p:spPr>
      </p:pic>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289" y="499449"/>
            <a:ext cx="3052763" cy="21979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50614" y="3476531"/>
            <a:ext cx="9786796" cy="1569660"/>
          </a:xfrm>
          <a:prstGeom prst="rect">
            <a:avLst/>
          </a:prstGeom>
          <a:noFill/>
        </p:spPr>
        <p:txBody>
          <a:bodyPr wrap="square" rtlCol="0">
            <a:spAutoFit/>
          </a:bodyPr>
          <a:lstStyle/>
          <a:p>
            <a:r>
              <a:rPr lang="en-US" sz="2400" dirty="0">
                <a:solidFill>
                  <a:schemeClr val="bg1"/>
                </a:solidFill>
              </a:rPr>
              <a:t>Star nosed moles are blind. They spend nearly all of their time in tunnels with no light foraging for food. They use their noses to find food.</a:t>
            </a:r>
          </a:p>
          <a:p>
            <a:endParaRPr lang="en-US" sz="2400" dirty="0">
              <a:solidFill>
                <a:schemeClr val="bg1"/>
              </a:solidFill>
            </a:endParaRPr>
          </a:p>
          <a:p>
            <a:r>
              <a:rPr lang="en-US" sz="2400" dirty="0">
                <a:solidFill>
                  <a:schemeClr val="bg1"/>
                </a:solidFill>
              </a:rPr>
              <a:t>How would a star nosed mole </a:t>
            </a:r>
            <a:r>
              <a:rPr lang="en-US" sz="2400" dirty="0" err="1">
                <a:solidFill>
                  <a:schemeClr val="bg1"/>
                </a:solidFill>
              </a:rPr>
              <a:t>molunculus</a:t>
            </a:r>
            <a:r>
              <a:rPr lang="en-US" sz="2400" dirty="0">
                <a:solidFill>
                  <a:schemeClr val="bg1"/>
                </a:solidFill>
              </a:rPr>
              <a:t> look? Justify your answer.</a:t>
            </a:r>
          </a:p>
        </p:txBody>
      </p:sp>
    </p:spTree>
    <p:extLst>
      <p:ext uri="{BB962C8B-B14F-4D97-AF65-F5344CB8AC3E}">
        <p14:creationId xmlns:p14="http://schemas.microsoft.com/office/powerpoint/2010/main" val="361621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7773" y="580852"/>
            <a:ext cx="9796463" cy="1277850"/>
          </a:xfrm>
          <a:prstGeom prst="rect">
            <a:avLst/>
          </a:prstGeom>
        </p:spPr>
        <p:txBody>
          <a:bodyPr wrap="square">
            <a:spAutoFit/>
          </a:bodyPr>
          <a:lstStyle/>
          <a:p>
            <a:pPr marR="0" lvl="0">
              <a:lnSpc>
                <a:spcPct val="107000"/>
              </a:lnSpc>
              <a:spcBef>
                <a:spcPts val="0"/>
              </a:spcBef>
              <a:spcAft>
                <a:spcPts val="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Speculate about why animals devote different amounts of brain real estate to different senses and areas of the body. Consider the </a:t>
            </a:r>
            <a:r>
              <a:rPr 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evolutionary advantage of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this fact.</a:t>
            </a:r>
          </a:p>
        </p:txBody>
      </p:sp>
      <p:pic>
        <p:nvPicPr>
          <p:cNvPr id="3" name="Picture 2"/>
          <p:cNvPicPr>
            <a:picLocks noChangeAspect="1"/>
          </p:cNvPicPr>
          <p:nvPr/>
        </p:nvPicPr>
        <p:blipFill>
          <a:blip r:embed="rId2"/>
          <a:stretch>
            <a:fillRect/>
          </a:stretch>
        </p:blipFill>
        <p:spPr>
          <a:xfrm>
            <a:off x="1790700" y="2676525"/>
            <a:ext cx="3114675" cy="3257550"/>
          </a:xfrm>
          <a:prstGeom prst="rect">
            <a:avLst/>
          </a:prstGeom>
        </p:spPr>
      </p:pic>
      <p:pic>
        <p:nvPicPr>
          <p:cNvPr id="4" name="Picture 3"/>
          <p:cNvPicPr>
            <a:picLocks noChangeAspect="1"/>
          </p:cNvPicPr>
          <p:nvPr/>
        </p:nvPicPr>
        <p:blipFill>
          <a:blip r:embed="rId3"/>
          <a:stretch>
            <a:fillRect/>
          </a:stretch>
        </p:blipFill>
        <p:spPr>
          <a:xfrm>
            <a:off x="6696876" y="3193736"/>
            <a:ext cx="3733800" cy="2223128"/>
          </a:xfrm>
          <a:prstGeom prst="rect">
            <a:avLst/>
          </a:prstGeom>
        </p:spPr>
      </p:pic>
    </p:spTree>
    <p:extLst>
      <p:ext uri="{BB962C8B-B14F-4D97-AF65-F5344CB8AC3E}">
        <p14:creationId xmlns:p14="http://schemas.microsoft.com/office/powerpoint/2010/main" val="72757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315" y="1553029"/>
            <a:ext cx="7487785" cy="461665"/>
          </a:xfrm>
          <a:prstGeom prst="rect">
            <a:avLst/>
          </a:prstGeom>
          <a:noFill/>
        </p:spPr>
        <p:txBody>
          <a:bodyPr wrap="square" rtlCol="0">
            <a:spAutoFit/>
          </a:bodyPr>
          <a:lstStyle/>
          <a:p>
            <a:r>
              <a:rPr lang="en-US" sz="2400" dirty="0">
                <a:solidFill>
                  <a:schemeClr val="bg1"/>
                </a:solidFill>
              </a:rPr>
              <a:t>Patterns</a:t>
            </a:r>
          </a:p>
        </p:txBody>
      </p:sp>
      <p:sp>
        <p:nvSpPr>
          <p:cNvPr id="10" name="Rectangle 6"/>
          <p:cNvSpPr>
            <a:spLocks noChangeArrowheads="1"/>
          </p:cNvSpPr>
          <p:nvPr/>
        </p:nvSpPr>
        <p:spPr bwMode="auto">
          <a:xfrm>
            <a:off x="701003" y="3382212"/>
            <a:ext cx="1069702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eaLnBrk="0" fontAlgn="base" hangingPunct="0">
              <a:spcBef>
                <a:spcPct val="0"/>
              </a:spcBef>
              <a:spcAft>
                <a:spcPct val="0"/>
              </a:spcAft>
              <a:buFont typeface="Arial" panose="020B0604020202020204" pitchFamily="34" charset="0"/>
              <a:buChar char="•"/>
            </a:pPr>
            <a:r>
              <a:rPr lang="en-US" sz="2400" dirty="0">
                <a:solidFill>
                  <a:schemeClr val="bg1"/>
                </a:solidFill>
              </a:rPr>
              <a:t>Different patterns may be observed at each of the scales at which a system is studied and can provide evidence for causality in explanations of phenomena</a:t>
            </a:r>
            <a:r>
              <a:rPr lang="en-US" altLang="en-US" sz="2400" dirty="0">
                <a:solidFill>
                  <a:schemeClr val="bg1"/>
                </a:solidFill>
              </a:rPr>
              <a:t>.</a:t>
            </a:r>
          </a:p>
          <a:p>
            <a:pPr marL="342900" indent="-342900" eaLnBrk="0" fontAlgn="base" hangingPunct="0">
              <a:spcBef>
                <a:spcPct val="0"/>
              </a:spcBef>
              <a:spcAft>
                <a:spcPct val="0"/>
              </a:spcAft>
              <a:buFont typeface="Arial" panose="020B0604020202020204" pitchFamily="34" charset="0"/>
              <a:buChar char="•"/>
            </a:pPr>
            <a:r>
              <a:rPr lang="en-US" sz="2400" dirty="0">
                <a:solidFill>
                  <a:schemeClr val="bg1"/>
                </a:solidFill>
              </a:rPr>
              <a:t>Empirical evidence is needed to identify patterns.</a:t>
            </a:r>
          </a:p>
          <a:p>
            <a:pPr marL="342900" lvl="0" indent="-342900" eaLnBrk="0" fontAlgn="base" hangingPunct="0">
              <a:spcBef>
                <a:spcPct val="0"/>
              </a:spcBef>
              <a:spcAft>
                <a:spcPct val="0"/>
              </a:spcAft>
              <a:buFont typeface="Arial" panose="020B0604020202020204" pitchFamily="34" charset="0"/>
              <a:buChar char="•"/>
            </a:pPr>
            <a:endParaRPr lang="en-US" altLang="en-US" sz="2400" dirty="0">
              <a:solidFill>
                <a:schemeClr val="bg1"/>
              </a:solidFill>
            </a:endParaRPr>
          </a:p>
        </p:txBody>
      </p:sp>
      <p:sp>
        <p:nvSpPr>
          <p:cNvPr id="11" name="TextBox 10"/>
          <p:cNvSpPr txBox="1"/>
          <p:nvPr/>
        </p:nvSpPr>
        <p:spPr>
          <a:xfrm>
            <a:off x="2917372" y="464457"/>
            <a:ext cx="5921828" cy="61555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400" dirty="0">
                <a:solidFill>
                  <a:schemeClr val="bg1"/>
                </a:solidFill>
              </a:rPr>
              <a:t>Crosscutting concepts in science</a:t>
            </a:r>
          </a:p>
        </p:txBody>
      </p:sp>
      <p:sp>
        <p:nvSpPr>
          <p:cNvPr id="12" name="TextBox 11"/>
          <p:cNvSpPr txBox="1"/>
          <p:nvPr/>
        </p:nvSpPr>
        <p:spPr>
          <a:xfrm>
            <a:off x="1604865" y="2487713"/>
            <a:ext cx="8229600" cy="461665"/>
          </a:xfrm>
          <a:prstGeom prst="rect">
            <a:avLst/>
          </a:prstGeom>
          <a:noFill/>
        </p:spPr>
        <p:txBody>
          <a:bodyPr wrap="square" rtlCol="0">
            <a:spAutoFit/>
          </a:bodyPr>
          <a:lstStyle/>
          <a:p>
            <a:r>
              <a:rPr lang="en-US" sz="2400" dirty="0">
                <a:solidFill>
                  <a:schemeClr val="bg1"/>
                </a:solidFill>
              </a:rPr>
              <a:t>How was the following demonstrated in this lab?</a:t>
            </a:r>
          </a:p>
        </p:txBody>
      </p:sp>
    </p:spTree>
    <p:extLst>
      <p:ext uri="{BB962C8B-B14F-4D97-AF65-F5344CB8AC3E}">
        <p14:creationId xmlns:p14="http://schemas.microsoft.com/office/powerpoint/2010/main" val="3994474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315" y="1553029"/>
            <a:ext cx="7487785" cy="461665"/>
          </a:xfrm>
          <a:prstGeom prst="rect">
            <a:avLst/>
          </a:prstGeom>
          <a:noFill/>
        </p:spPr>
        <p:txBody>
          <a:bodyPr wrap="square" rtlCol="0">
            <a:spAutoFit/>
          </a:bodyPr>
          <a:lstStyle/>
          <a:p>
            <a:r>
              <a:rPr lang="en-US" sz="2400" dirty="0">
                <a:solidFill>
                  <a:schemeClr val="bg1"/>
                </a:solidFill>
              </a:rPr>
              <a:t>Cause and effect: Mechanism and Prediction</a:t>
            </a:r>
          </a:p>
        </p:txBody>
      </p:sp>
      <p:sp>
        <p:nvSpPr>
          <p:cNvPr id="10" name="Rectangle 6"/>
          <p:cNvSpPr>
            <a:spLocks noChangeArrowheads="1"/>
          </p:cNvSpPr>
          <p:nvPr/>
        </p:nvSpPr>
        <p:spPr bwMode="auto">
          <a:xfrm>
            <a:off x="824338" y="3422397"/>
            <a:ext cx="106970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bg1"/>
                </a:solidFill>
              </a:rPr>
              <a:t>Empirical evidence is required to differentiate between cause and correlation and make claims about specific causes and effects.</a:t>
            </a:r>
          </a:p>
        </p:txBody>
      </p:sp>
      <p:sp>
        <p:nvSpPr>
          <p:cNvPr id="11" name="TextBox 10"/>
          <p:cNvSpPr txBox="1"/>
          <p:nvPr/>
        </p:nvSpPr>
        <p:spPr>
          <a:xfrm>
            <a:off x="2917372" y="464457"/>
            <a:ext cx="5921828" cy="61555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400" dirty="0">
                <a:solidFill>
                  <a:schemeClr val="bg1"/>
                </a:solidFill>
              </a:rPr>
              <a:t>Crosscutting concepts in science</a:t>
            </a:r>
          </a:p>
        </p:txBody>
      </p:sp>
      <p:sp>
        <p:nvSpPr>
          <p:cNvPr id="12" name="TextBox 11"/>
          <p:cNvSpPr txBox="1"/>
          <p:nvPr/>
        </p:nvSpPr>
        <p:spPr>
          <a:xfrm>
            <a:off x="1604865" y="2487713"/>
            <a:ext cx="8229600" cy="461665"/>
          </a:xfrm>
          <a:prstGeom prst="rect">
            <a:avLst/>
          </a:prstGeom>
          <a:noFill/>
        </p:spPr>
        <p:txBody>
          <a:bodyPr wrap="square" rtlCol="0">
            <a:spAutoFit/>
          </a:bodyPr>
          <a:lstStyle/>
          <a:p>
            <a:r>
              <a:rPr lang="en-US" sz="2400" dirty="0">
                <a:solidFill>
                  <a:schemeClr val="bg1"/>
                </a:solidFill>
              </a:rPr>
              <a:t>How was the following demonstrated in this lab?</a:t>
            </a:r>
          </a:p>
        </p:txBody>
      </p:sp>
    </p:spTree>
    <p:extLst>
      <p:ext uri="{BB962C8B-B14F-4D97-AF65-F5344CB8AC3E}">
        <p14:creationId xmlns:p14="http://schemas.microsoft.com/office/powerpoint/2010/main" val="1822164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845" y="3739051"/>
            <a:ext cx="8548913" cy="1655518"/>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400" dirty="0">
                <a:solidFill>
                  <a:schemeClr val="bg1"/>
                </a:solidFill>
              </a:rPr>
              <a:t>The functions and properties of natural and designed objects and systems can be inferred from their overall structure, the way their components are shaped and used, and the molecular substructures of its various materials.</a:t>
            </a:r>
          </a:p>
        </p:txBody>
      </p:sp>
      <p:sp>
        <p:nvSpPr>
          <p:cNvPr id="3" name="TextBox 2"/>
          <p:cNvSpPr txBox="1"/>
          <p:nvPr/>
        </p:nvSpPr>
        <p:spPr>
          <a:xfrm>
            <a:off x="725714" y="1843313"/>
            <a:ext cx="8142514" cy="461665"/>
          </a:xfrm>
          <a:prstGeom prst="rect">
            <a:avLst/>
          </a:prstGeom>
          <a:noFill/>
        </p:spPr>
        <p:txBody>
          <a:bodyPr wrap="square" rtlCol="0">
            <a:spAutoFit/>
          </a:bodyPr>
          <a:lstStyle/>
          <a:p>
            <a:r>
              <a:rPr lang="en-US" sz="2400" dirty="0">
                <a:solidFill>
                  <a:schemeClr val="bg1"/>
                </a:solidFill>
              </a:rPr>
              <a:t>Structure and Function</a:t>
            </a:r>
          </a:p>
        </p:txBody>
      </p:sp>
      <p:sp>
        <p:nvSpPr>
          <p:cNvPr id="4" name="TextBox 3"/>
          <p:cNvSpPr txBox="1"/>
          <p:nvPr/>
        </p:nvSpPr>
        <p:spPr>
          <a:xfrm>
            <a:off x="2917372" y="464457"/>
            <a:ext cx="5921828" cy="61555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400" dirty="0">
                <a:solidFill>
                  <a:schemeClr val="bg1"/>
                </a:solidFill>
              </a:rPr>
              <a:t>Crosscutting concepts in science</a:t>
            </a:r>
          </a:p>
        </p:txBody>
      </p:sp>
      <p:sp>
        <p:nvSpPr>
          <p:cNvPr id="5" name="TextBox 4"/>
          <p:cNvSpPr txBox="1"/>
          <p:nvPr/>
        </p:nvSpPr>
        <p:spPr>
          <a:xfrm>
            <a:off x="970384" y="2707523"/>
            <a:ext cx="8229600" cy="461665"/>
          </a:xfrm>
          <a:prstGeom prst="rect">
            <a:avLst/>
          </a:prstGeom>
          <a:noFill/>
        </p:spPr>
        <p:txBody>
          <a:bodyPr wrap="square" rtlCol="0">
            <a:spAutoFit/>
          </a:bodyPr>
          <a:lstStyle/>
          <a:p>
            <a:r>
              <a:rPr lang="en-US" sz="2400" dirty="0">
                <a:solidFill>
                  <a:schemeClr val="bg1"/>
                </a:solidFill>
              </a:rPr>
              <a:t>How was the following demonstrated in this lab?</a:t>
            </a:r>
          </a:p>
        </p:txBody>
      </p:sp>
    </p:spTree>
    <p:extLst>
      <p:ext uri="{BB962C8B-B14F-4D97-AF65-F5344CB8AC3E}">
        <p14:creationId xmlns:p14="http://schemas.microsoft.com/office/powerpoint/2010/main" val="33532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1429" y="783771"/>
            <a:ext cx="8621485" cy="1938992"/>
          </a:xfrm>
          <a:prstGeom prst="rect">
            <a:avLst/>
          </a:prstGeom>
          <a:noFill/>
        </p:spPr>
        <p:txBody>
          <a:bodyPr wrap="square" rtlCol="0">
            <a:spAutoFit/>
          </a:bodyPr>
          <a:lstStyle/>
          <a:p>
            <a:pPr algn="ctr"/>
            <a:r>
              <a:rPr lang="en-US" sz="2400" dirty="0">
                <a:solidFill>
                  <a:schemeClr val="bg1"/>
                </a:solidFill>
              </a:rPr>
              <a:t>What were some strengths of the way you planned or carried out your investigation? </a:t>
            </a:r>
          </a:p>
          <a:p>
            <a:pPr algn="ctr"/>
            <a:endParaRPr lang="en-US" sz="2400" dirty="0">
              <a:solidFill>
                <a:schemeClr val="bg1"/>
              </a:solidFill>
            </a:endParaRPr>
          </a:p>
          <a:p>
            <a:pPr algn="ctr"/>
            <a:r>
              <a:rPr lang="en-US" sz="2400" dirty="0">
                <a:solidFill>
                  <a:schemeClr val="bg1"/>
                </a:solidFill>
              </a:rPr>
              <a:t>(What made it scientific?)</a:t>
            </a:r>
          </a:p>
          <a:p>
            <a:endParaRPr lang="en-US" sz="2400" dirty="0">
              <a:solidFill>
                <a:schemeClr val="bg1"/>
              </a:solidFill>
            </a:endParaRPr>
          </a:p>
        </p:txBody>
      </p:sp>
    </p:spTree>
    <p:extLst>
      <p:ext uri="{BB962C8B-B14F-4D97-AF65-F5344CB8AC3E}">
        <p14:creationId xmlns:p14="http://schemas.microsoft.com/office/powerpoint/2010/main" val="132570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8454" y="1017313"/>
            <a:ext cx="11184127" cy="1608637"/>
          </a:xfrm>
          <a:prstGeom prst="rect">
            <a:avLst/>
          </a:prstGeom>
          <a:noFill/>
        </p:spPr>
        <p:txBody>
          <a:bodyPr wrap="square" lIns="130039" tIns="65020" rIns="130039" bIns="65020" rtlCol="0">
            <a:spAutoFit/>
          </a:bodyPr>
          <a:lstStyle/>
          <a:p>
            <a:pPr algn="ctr"/>
            <a:r>
              <a:rPr lang="en-US" sz="2400" dirty="0">
                <a:solidFill>
                  <a:schemeClr val="bg1"/>
                </a:solidFill>
              </a:rPr>
              <a:t>What were some weaknesses of the way you planned and carried out your investigation? </a:t>
            </a:r>
          </a:p>
          <a:p>
            <a:pPr algn="ctr"/>
            <a:endParaRPr lang="en-US" sz="2400" dirty="0">
              <a:solidFill>
                <a:schemeClr val="bg1"/>
              </a:solidFill>
            </a:endParaRPr>
          </a:p>
          <a:p>
            <a:pPr algn="ctr"/>
            <a:r>
              <a:rPr lang="en-US" sz="2400" dirty="0">
                <a:solidFill>
                  <a:schemeClr val="bg1"/>
                </a:solidFill>
              </a:rPr>
              <a:t>(What made it less scientific?)</a:t>
            </a:r>
          </a:p>
        </p:txBody>
      </p:sp>
    </p:spTree>
    <p:extLst>
      <p:ext uri="{BB962C8B-B14F-4D97-AF65-F5344CB8AC3E}">
        <p14:creationId xmlns:p14="http://schemas.microsoft.com/office/powerpoint/2010/main" val="1018600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0696" y="1038578"/>
            <a:ext cx="7802880" cy="869974"/>
          </a:xfrm>
          <a:prstGeom prst="rect">
            <a:avLst/>
          </a:prstGeom>
          <a:noFill/>
        </p:spPr>
        <p:txBody>
          <a:bodyPr wrap="square" lIns="130039" tIns="65020" rIns="130039" bIns="65020" rtlCol="0">
            <a:spAutoFit/>
          </a:bodyPr>
          <a:lstStyle/>
          <a:p>
            <a:pPr algn="ctr"/>
            <a:r>
              <a:rPr lang="en-US" sz="2400" dirty="0">
                <a:solidFill>
                  <a:schemeClr val="bg1"/>
                </a:solidFill>
              </a:rPr>
              <a:t>What rules should we make in order to ensure that our next investigation is scientific?</a:t>
            </a:r>
          </a:p>
        </p:txBody>
      </p:sp>
    </p:spTree>
    <p:extLst>
      <p:ext uri="{BB962C8B-B14F-4D97-AF65-F5344CB8AC3E}">
        <p14:creationId xmlns:p14="http://schemas.microsoft.com/office/powerpoint/2010/main" val="334883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2384" y="543208"/>
            <a:ext cx="9985972" cy="1200329"/>
          </a:xfrm>
          <a:prstGeom prst="rect">
            <a:avLst/>
          </a:prstGeom>
          <a:noFill/>
        </p:spPr>
        <p:txBody>
          <a:bodyPr wrap="square" rtlCol="0">
            <a:spAutoFit/>
          </a:bodyPr>
          <a:lstStyle/>
          <a:p>
            <a:r>
              <a:rPr lang="en-US" sz="2400" dirty="0">
                <a:solidFill>
                  <a:schemeClr val="bg1"/>
                </a:solidFill>
              </a:rPr>
              <a:t>The error in localization of the buccal region is 1.5cm and the error of localization of the acromial region is 4.2cm because there are more Meissner and Pacinian corpuscles in the buccal region </a:t>
            </a:r>
          </a:p>
        </p:txBody>
      </p:sp>
      <p:sp>
        <p:nvSpPr>
          <p:cNvPr id="3" name="TextBox 2"/>
          <p:cNvSpPr txBox="1"/>
          <p:nvPr/>
        </p:nvSpPr>
        <p:spPr>
          <a:xfrm>
            <a:off x="2616451" y="2833735"/>
            <a:ext cx="6147303" cy="830997"/>
          </a:xfrm>
          <a:prstGeom prst="rect">
            <a:avLst/>
          </a:prstGeom>
          <a:noFill/>
        </p:spPr>
        <p:txBody>
          <a:bodyPr wrap="square" rtlCol="0">
            <a:spAutoFit/>
          </a:bodyPr>
          <a:lstStyle/>
          <a:p>
            <a:r>
              <a:rPr lang="en-US" sz="2400" dirty="0">
                <a:solidFill>
                  <a:schemeClr val="bg1"/>
                </a:solidFill>
              </a:rPr>
              <a:t>Is this an observation or an inference? Explain how you now.</a:t>
            </a:r>
          </a:p>
        </p:txBody>
      </p:sp>
    </p:spTree>
    <p:extLst>
      <p:ext uri="{BB962C8B-B14F-4D97-AF65-F5344CB8AC3E}">
        <p14:creationId xmlns:p14="http://schemas.microsoft.com/office/powerpoint/2010/main" val="425550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touch receptor density">
            <a:extLst>
              <a:ext uri="{FF2B5EF4-FFF2-40B4-BE49-F238E27FC236}">
                <a16:creationId xmlns:a16="http://schemas.microsoft.com/office/drawing/2014/main" id="{18EF1181-86B4-4CC5-B4F1-5B9ACB07C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527" y="1627621"/>
            <a:ext cx="3865046" cy="157653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0" descr="Image result for touch receptor density">
            <a:extLst>
              <a:ext uri="{FF2B5EF4-FFF2-40B4-BE49-F238E27FC236}">
                <a16:creationId xmlns:a16="http://schemas.microsoft.com/office/drawing/2014/main" id="{C36B5C6F-89E7-4A32-B16D-B7535CC86E1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96438FAA-F7DF-4CCD-AC55-C9D40F843F4F}"/>
              </a:ext>
            </a:extLst>
          </p:cNvPr>
          <p:cNvPicPr>
            <a:picLocks noChangeAspect="1"/>
          </p:cNvPicPr>
          <p:nvPr/>
        </p:nvPicPr>
        <p:blipFill>
          <a:blip r:embed="rId3"/>
          <a:stretch>
            <a:fillRect/>
          </a:stretch>
        </p:blipFill>
        <p:spPr>
          <a:xfrm>
            <a:off x="5519159" y="176212"/>
            <a:ext cx="5457825" cy="6200775"/>
          </a:xfrm>
          <a:prstGeom prst="rect">
            <a:avLst/>
          </a:prstGeom>
        </p:spPr>
      </p:pic>
    </p:spTree>
    <p:extLst>
      <p:ext uri="{BB962C8B-B14F-4D97-AF65-F5344CB8AC3E}">
        <p14:creationId xmlns:p14="http://schemas.microsoft.com/office/powerpoint/2010/main" val="2877100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a:extLst>
              <a:ext uri="{FF2B5EF4-FFF2-40B4-BE49-F238E27FC236}">
                <a16:creationId xmlns:a16="http://schemas.microsoft.com/office/drawing/2014/main" id="{A9BA4E01-B5F6-4DBE-843A-A71CD465C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129" y="851767"/>
            <a:ext cx="5768542" cy="432083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0" descr="Image result for touch receptor density">
            <a:extLst>
              <a:ext uri="{FF2B5EF4-FFF2-40B4-BE49-F238E27FC236}">
                <a16:creationId xmlns:a16="http://schemas.microsoft.com/office/drawing/2014/main" id="{C36B5C6F-89E7-4A32-B16D-B7535CC86E1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25692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278127" cy="6215063"/>
          </a:xfrm>
          <a:prstGeom prst="rect">
            <a:avLst/>
          </a:prstGeom>
        </p:spPr>
      </p:pic>
    </p:spTree>
    <p:extLst>
      <p:ext uri="{BB962C8B-B14F-4D97-AF65-F5344CB8AC3E}">
        <p14:creationId xmlns:p14="http://schemas.microsoft.com/office/powerpoint/2010/main" val="246779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05449" y="128587"/>
            <a:ext cx="6324601" cy="6556933"/>
          </a:xfrm>
          <a:prstGeom prst="rect">
            <a:avLst/>
          </a:prstGeom>
        </p:spPr>
      </p:pic>
      <p:sp>
        <p:nvSpPr>
          <p:cNvPr id="3" name="TextBox 2"/>
          <p:cNvSpPr txBox="1"/>
          <p:nvPr/>
        </p:nvSpPr>
        <p:spPr>
          <a:xfrm>
            <a:off x="497941" y="434566"/>
            <a:ext cx="3956364" cy="461665"/>
          </a:xfrm>
          <a:prstGeom prst="rect">
            <a:avLst/>
          </a:prstGeom>
          <a:noFill/>
        </p:spPr>
        <p:txBody>
          <a:bodyPr wrap="square" rtlCol="0">
            <a:spAutoFit/>
          </a:bodyPr>
          <a:lstStyle/>
          <a:p>
            <a:r>
              <a:rPr lang="en-US" sz="2400" dirty="0">
                <a:solidFill>
                  <a:schemeClr val="bg1"/>
                </a:solidFill>
              </a:rPr>
              <a:t>Observations</a:t>
            </a:r>
          </a:p>
        </p:txBody>
      </p:sp>
    </p:spTree>
    <p:extLst>
      <p:ext uri="{BB962C8B-B14F-4D97-AF65-F5344CB8AC3E}">
        <p14:creationId xmlns:p14="http://schemas.microsoft.com/office/powerpoint/2010/main" val="1297528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err="1"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1202</TotalTime>
  <Words>496</Words>
  <Application>Microsoft Office PowerPoint</Application>
  <PresentationFormat>Widescreen</PresentationFormat>
  <Paragraphs>41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PUHSD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Burke, Matt</dc:creator>
  <cp:lastModifiedBy>Burke, Matt</cp:lastModifiedBy>
  <cp:revision>49</cp:revision>
  <dcterms:created xsi:type="dcterms:W3CDTF">2017-09-16T18:12:21Z</dcterms:created>
  <dcterms:modified xsi:type="dcterms:W3CDTF">2019-12-02T15:42:43Z</dcterms:modified>
</cp:coreProperties>
</file>